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93" r:id="rId3"/>
    <p:sldId id="294" r:id="rId4"/>
    <p:sldId id="295" r:id="rId5"/>
    <p:sldId id="267" r:id="rId6"/>
    <p:sldId id="312" r:id="rId7"/>
    <p:sldId id="316" r:id="rId8"/>
    <p:sldId id="313" r:id="rId9"/>
    <p:sldId id="268" r:id="rId10"/>
    <p:sldId id="273" r:id="rId11"/>
    <p:sldId id="269" r:id="rId12"/>
    <p:sldId id="272" r:id="rId13"/>
    <p:sldId id="317" r:id="rId14"/>
    <p:sldId id="262" r:id="rId15"/>
    <p:sldId id="284" r:id="rId16"/>
    <p:sldId id="259" r:id="rId17"/>
    <p:sldId id="257" r:id="rId18"/>
    <p:sldId id="274" r:id="rId19"/>
    <p:sldId id="298" r:id="rId20"/>
    <p:sldId id="261" r:id="rId21"/>
    <p:sldId id="304" r:id="rId22"/>
    <p:sldId id="285" r:id="rId23"/>
    <p:sldId id="263" r:id="rId24"/>
    <p:sldId id="264" r:id="rId25"/>
    <p:sldId id="275" r:id="rId26"/>
    <p:sldId id="303" r:id="rId27"/>
    <p:sldId id="299" r:id="rId28"/>
    <p:sldId id="281" r:id="rId29"/>
    <p:sldId id="318" r:id="rId30"/>
    <p:sldId id="286" r:id="rId31"/>
    <p:sldId id="302" r:id="rId32"/>
    <p:sldId id="296" r:id="rId33"/>
    <p:sldId id="277" r:id="rId34"/>
    <p:sldId id="310" r:id="rId35"/>
    <p:sldId id="278" r:id="rId36"/>
    <p:sldId id="306" r:id="rId37"/>
    <p:sldId id="308" r:id="rId38"/>
    <p:sldId id="307" r:id="rId39"/>
    <p:sldId id="305" r:id="rId40"/>
    <p:sldId id="309" r:id="rId41"/>
    <p:sldId id="271" r:id="rId42"/>
    <p:sldId id="287" r:id="rId43"/>
    <p:sldId id="315" r:id="rId44"/>
    <p:sldId id="314" r:id="rId45"/>
    <p:sldId id="290" r:id="rId46"/>
    <p:sldId id="292" r:id="rId47"/>
    <p:sldId id="300" r:id="rId48"/>
    <p:sldId id="301" r:id="rId49"/>
    <p:sldId id="288" r:id="rId50"/>
    <p:sldId id="29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autoAdjust="0"/>
    <p:restoredTop sz="89043" autoAdjust="0"/>
  </p:normalViewPr>
  <p:slideViewPr>
    <p:cSldViewPr snapToGrid="0" snapToObjects="1">
      <p:cViewPr varScale="1">
        <p:scale>
          <a:sx n="98" d="100"/>
          <a:sy n="98" d="100"/>
        </p:scale>
        <p:origin x="19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20E4E4-99D3-9245-9724-53B5E54B2520}" type="datetimeFigureOut">
              <a:rPr lang="de-DE" smtClean="0"/>
              <a:t>04.04.2024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A7B524-FAFF-054B-AF92-F1EE75F5ECBE}" type="slidenum">
              <a:rPr lang="de-DE" smtClean="0"/>
              <a:t>‹Nr.›</a:t>
            </a:fld>
            <a:endParaRPr lang="de-DE"/>
          </a:p>
        </p:txBody>
      </p:sp>
    </p:spTree>
    <p:extLst>
      <p:ext uri="{BB962C8B-B14F-4D97-AF65-F5344CB8AC3E}">
        <p14:creationId xmlns:p14="http://schemas.microsoft.com/office/powerpoint/2010/main" val="27791932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err="1"/>
              <a:t>Neuses</a:t>
            </a:r>
            <a:r>
              <a:rPr lang="de-DE" b="0" dirty="0"/>
              <a:t> am Berg wurde wohl bereits um das Jahr 700 als fränkische Ansiedlung gegründet. Der Ort fand erstmals 1340 urkundliche Erwähnung.</a:t>
            </a:r>
          </a:p>
          <a:p>
            <a:r>
              <a:rPr lang="de-DE" b="0" dirty="0"/>
              <a:t> </a:t>
            </a:r>
          </a:p>
          <a:p>
            <a:r>
              <a:rPr lang="de-DE" b="0" dirty="0"/>
              <a:t>Die Lage auf einer Anhöhe über dem Main und die Fruchtbarkeit des Bodens führte früh zu einer Ansiedlung – einem </a:t>
            </a:r>
            <a:r>
              <a:rPr lang="de-DE" dirty="0"/>
              <a:t>„neuen Sitz“. </a:t>
            </a:r>
            <a:r>
              <a:rPr lang="de-DE" b="0" dirty="0"/>
              <a:t>(Wikipedia)</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a:t>
            </a:fld>
            <a:endParaRPr lang="de-DE"/>
          </a:p>
        </p:txBody>
      </p:sp>
    </p:spTree>
    <p:extLst>
      <p:ext uri="{BB962C8B-B14F-4D97-AF65-F5344CB8AC3E}">
        <p14:creationId xmlns:p14="http://schemas.microsoft.com/office/powerpoint/2010/main" val="2028948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 </a:t>
            </a:r>
          </a:p>
        </p:txBody>
      </p:sp>
      <p:sp>
        <p:nvSpPr>
          <p:cNvPr id="4" name="Foliennummernplatzhalter 3"/>
          <p:cNvSpPr>
            <a:spLocks noGrp="1"/>
          </p:cNvSpPr>
          <p:nvPr>
            <p:ph type="sldNum" sz="quarter" idx="10"/>
          </p:nvPr>
        </p:nvSpPr>
        <p:spPr/>
        <p:txBody>
          <a:bodyPr/>
          <a:lstStyle/>
          <a:p>
            <a:fld id="{0AA7B524-FAFF-054B-AF92-F1EE75F5ECBE}" type="slidenum">
              <a:rPr lang="de-DE" smtClean="0"/>
              <a:t>5</a:t>
            </a:fld>
            <a:endParaRPr lang="de-DE"/>
          </a:p>
        </p:txBody>
      </p:sp>
    </p:spTree>
    <p:extLst>
      <p:ext uri="{BB962C8B-B14F-4D97-AF65-F5344CB8AC3E}">
        <p14:creationId xmlns:p14="http://schemas.microsoft.com/office/powerpoint/2010/main" val="4115635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Der Historiker Wilhelm Wachsmuth (1784 - 1866) betonte wie Haas die Bedeutung der slawischen Wenden für das frühe Franken und Deutschland: </a:t>
            </a:r>
          </a:p>
          <a:p>
            <a:r>
              <a:rPr lang="de-DE" sz="1200" kern="1200" dirty="0">
                <a:solidFill>
                  <a:schemeClr val="tx1"/>
                </a:solidFill>
                <a:effectLst/>
                <a:latin typeface="+mn-lt"/>
                <a:ea typeface="+mn-ea"/>
                <a:cs typeface="+mn-cs"/>
              </a:rPr>
              <a:t> </a:t>
            </a:r>
          </a:p>
          <a:p>
            <a:r>
              <a:rPr lang="de-DE" sz="1200" i="1" kern="1200" dirty="0">
                <a:solidFill>
                  <a:schemeClr val="tx1"/>
                </a:solidFill>
                <a:effectLst/>
                <a:latin typeface="+mn-lt"/>
                <a:ea typeface="+mn-ea"/>
                <a:cs typeface="+mn-cs"/>
              </a:rPr>
              <a:t> „Also slawische Völker von der Saale bis zum Ural und vom adriatischen Meere bis zum baltischen! </a:t>
            </a:r>
            <a:r>
              <a:rPr lang="de-DE" sz="1200" i="1" kern="1200" dirty="0" err="1">
                <a:solidFill>
                  <a:schemeClr val="tx1"/>
                </a:solidFill>
                <a:effectLst/>
                <a:latin typeface="+mn-lt"/>
                <a:ea typeface="+mn-ea"/>
                <a:cs typeface="+mn-cs"/>
              </a:rPr>
              <a:t>Ueberdies</a:t>
            </a:r>
            <a:r>
              <a:rPr lang="de-DE" sz="1200" i="1" kern="1200" dirty="0">
                <a:solidFill>
                  <a:schemeClr val="tx1"/>
                </a:solidFill>
                <a:effectLst/>
                <a:latin typeface="+mn-lt"/>
                <a:ea typeface="+mn-ea"/>
                <a:cs typeface="+mn-cs"/>
              </a:rPr>
              <a:t> slawische Ansiedler über die bezeichnete Westmark hinaus bis tief in Deutschlands fränkische und sächsische Gauen. In </a:t>
            </a:r>
            <a:r>
              <a:rPr lang="de-DE" sz="1200" i="1" kern="1200" dirty="0" err="1">
                <a:solidFill>
                  <a:schemeClr val="tx1"/>
                </a:solidFill>
                <a:effectLst/>
                <a:latin typeface="+mn-lt"/>
                <a:ea typeface="+mn-ea"/>
                <a:cs typeface="+mn-cs"/>
              </a:rPr>
              <a:t>Bonifacius</a:t>
            </a:r>
            <a:r>
              <a:rPr lang="de-DE" sz="1200" i="1" kern="1200" dirty="0">
                <a:solidFill>
                  <a:schemeClr val="tx1"/>
                </a:solidFill>
                <a:effectLst/>
                <a:latin typeface="+mn-lt"/>
                <a:ea typeface="+mn-ea"/>
                <a:cs typeface="+mn-cs"/>
              </a:rPr>
              <a:t> Zeit gab es slawische Feldbauer im</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Fuldaischen</a:t>
            </a:r>
            <a:r>
              <a:rPr lang="de-DE" sz="1200" i="1" kern="1200" dirty="0">
                <a:solidFill>
                  <a:schemeClr val="tx1"/>
                </a:solidFill>
                <a:effectLst/>
                <a:latin typeface="+mn-lt"/>
                <a:ea typeface="+mn-ea"/>
                <a:cs typeface="+mn-cs"/>
              </a:rPr>
              <a:t>; nicht viel später im</a:t>
            </a:r>
            <a:r>
              <a:rPr lang="de-DE" sz="1200" b="1" i="1" kern="1200" dirty="0">
                <a:solidFill>
                  <a:schemeClr val="tx1"/>
                </a:solidFill>
                <a:effectLst/>
                <a:latin typeface="+mn-lt"/>
                <a:ea typeface="+mn-ea"/>
                <a:cs typeface="+mn-cs"/>
              </a:rPr>
              <a:t> Würzburgischen, </a:t>
            </a:r>
            <a:r>
              <a:rPr lang="de-DE" sz="1200" i="1" kern="1200" dirty="0">
                <a:solidFill>
                  <a:schemeClr val="tx1"/>
                </a:solidFill>
                <a:effectLst/>
                <a:latin typeface="+mn-lt"/>
                <a:ea typeface="+mn-ea"/>
                <a:cs typeface="+mn-cs"/>
              </a:rPr>
              <a:t>um</a:t>
            </a:r>
            <a:r>
              <a:rPr lang="de-DE" sz="1200" b="1" i="1" kern="1200" dirty="0">
                <a:solidFill>
                  <a:schemeClr val="tx1"/>
                </a:solidFill>
                <a:effectLst/>
                <a:latin typeface="+mn-lt"/>
                <a:ea typeface="+mn-ea"/>
                <a:cs typeface="+mn-cs"/>
              </a:rPr>
              <a:t> Erlangen, Forchheim</a:t>
            </a:r>
            <a:r>
              <a:rPr lang="de-DE" sz="1200" i="1" kern="1200" dirty="0">
                <a:solidFill>
                  <a:schemeClr val="tx1"/>
                </a:solidFill>
                <a:effectLst/>
                <a:latin typeface="+mn-lt"/>
                <a:ea typeface="+mn-ea"/>
                <a:cs typeface="+mn-cs"/>
              </a:rPr>
              <a:t>, im</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Baireuthschen</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Hohenlohischen</a:t>
            </a:r>
            <a:r>
              <a:rPr lang="de-DE" sz="1200" i="1" kern="1200" dirty="0">
                <a:solidFill>
                  <a:schemeClr val="tx1"/>
                </a:solidFill>
                <a:effectLst/>
                <a:latin typeface="+mn-lt"/>
                <a:ea typeface="+mn-ea"/>
                <a:cs typeface="+mn-cs"/>
              </a:rPr>
              <a:t>, ja selbst in der Pfalz um </a:t>
            </a:r>
            <a:r>
              <a:rPr lang="de-DE" sz="1200" b="1" i="1" kern="1200" dirty="0">
                <a:solidFill>
                  <a:schemeClr val="tx1"/>
                </a:solidFill>
                <a:effectLst/>
                <a:latin typeface="+mn-lt"/>
                <a:ea typeface="+mn-ea"/>
                <a:cs typeface="+mn-cs"/>
              </a:rPr>
              <a:t>Mannheim</a:t>
            </a:r>
            <a:r>
              <a:rPr lang="de-DE" sz="1200" i="1" kern="1200" dirty="0">
                <a:solidFill>
                  <a:schemeClr val="tx1"/>
                </a:solidFill>
                <a:effectLst/>
                <a:latin typeface="+mn-lt"/>
                <a:ea typeface="+mn-ea"/>
                <a:cs typeface="+mn-cs"/>
              </a:rPr>
              <a:t> und </a:t>
            </a:r>
            <a:r>
              <a:rPr lang="de-DE" sz="1200" b="1" i="1" kern="1200" dirty="0">
                <a:solidFill>
                  <a:schemeClr val="tx1"/>
                </a:solidFill>
                <a:effectLst/>
                <a:latin typeface="+mn-lt"/>
                <a:ea typeface="+mn-ea"/>
                <a:cs typeface="+mn-cs"/>
              </a:rPr>
              <a:t>Heidelberg</a:t>
            </a:r>
            <a:r>
              <a:rPr lang="de-DE" sz="1200" i="1" kern="1200" dirty="0">
                <a:solidFill>
                  <a:schemeClr val="tx1"/>
                </a:solidFill>
                <a:effectLst/>
                <a:latin typeface="+mn-lt"/>
                <a:ea typeface="+mn-ea"/>
                <a:cs typeface="+mn-cs"/>
              </a:rPr>
              <a:t>. In der </a:t>
            </a:r>
            <a:r>
              <a:rPr lang="de-DE" sz="1200" b="1" i="1" kern="1200" dirty="0">
                <a:solidFill>
                  <a:schemeClr val="tx1"/>
                </a:solidFill>
                <a:effectLst/>
                <a:latin typeface="+mn-lt"/>
                <a:ea typeface="+mn-ea"/>
                <a:cs typeface="+mn-cs"/>
              </a:rPr>
              <a:t>Altmark</a:t>
            </a:r>
            <a:r>
              <a:rPr lang="de-DE" sz="1200" i="1" kern="1200" dirty="0">
                <a:solidFill>
                  <a:schemeClr val="tx1"/>
                </a:solidFill>
                <a:effectLst/>
                <a:latin typeface="+mn-lt"/>
                <a:ea typeface="+mn-ea"/>
                <a:cs typeface="+mn-cs"/>
              </a:rPr>
              <a:t> aber und in den </a:t>
            </a:r>
            <a:r>
              <a:rPr lang="de-DE" sz="1200" i="1" kern="1200" dirty="0" err="1">
                <a:solidFill>
                  <a:schemeClr val="tx1"/>
                </a:solidFill>
                <a:effectLst/>
                <a:latin typeface="+mn-lt"/>
                <a:ea typeface="+mn-ea"/>
                <a:cs typeface="+mn-cs"/>
              </a:rPr>
              <a:t>lüneburgischen</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Aemtern</a:t>
            </a:r>
            <a:r>
              <a:rPr lang="de-DE" sz="1200" i="1" kern="1200" dirty="0">
                <a:solidFill>
                  <a:schemeClr val="tx1"/>
                </a:solidFill>
                <a:effectLst/>
                <a:latin typeface="+mn-lt"/>
                <a:ea typeface="+mn-ea"/>
                <a:cs typeface="+mn-cs"/>
              </a:rPr>
              <a:t> </a:t>
            </a:r>
            <a:r>
              <a:rPr lang="de-DE" sz="1200" b="1" i="1" kern="1200" dirty="0">
                <a:solidFill>
                  <a:schemeClr val="tx1"/>
                </a:solidFill>
                <a:effectLst/>
                <a:latin typeface="+mn-lt"/>
                <a:ea typeface="+mn-ea"/>
                <a:cs typeface="+mn-cs"/>
              </a:rPr>
              <a:t>Lüchow</a:t>
            </a:r>
            <a:r>
              <a:rPr lang="de-DE" sz="1200" i="1" kern="1200" dirty="0">
                <a:solidFill>
                  <a:schemeClr val="tx1"/>
                </a:solidFill>
                <a:effectLst/>
                <a:latin typeface="+mn-lt"/>
                <a:ea typeface="+mn-ea"/>
                <a:cs typeface="+mn-cs"/>
              </a:rPr>
              <a:t>, </a:t>
            </a:r>
            <a:r>
              <a:rPr lang="de-DE" sz="1200" b="1" i="1" kern="1200" dirty="0">
                <a:solidFill>
                  <a:schemeClr val="tx1"/>
                </a:solidFill>
                <a:effectLst/>
                <a:latin typeface="+mn-lt"/>
                <a:ea typeface="+mn-ea"/>
                <a:cs typeface="+mn-cs"/>
              </a:rPr>
              <a:t>Dannenberg</a:t>
            </a:r>
            <a:r>
              <a:rPr lang="de-DE" sz="1200" i="1" kern="1200" dirty="0">
                <a:solidFill>
                  <a:schemeClr val="tx1"/>
                </a:solidFill>
                <a:effectLst/>
                <a:latin typeface="+mn-lt"/>
                <a:ea typeface="+mn-ea"/>
                <a:cs typeface="+mn-cs"/>
              </a:rPr>
              <a:t>, desgleichen im </a:t>
            </a:r>
            <a:r>
              <a:rPr lang="de-DE" sz="1200" i="1" kern="1200" dirty="0" err="1">
                <a:solidFill>
                  <a:schemeClr val="tx1"/>
                </a:solidFill>
                <a:effectLst/>
                <a:latin typeface="+mn-lt"/>
                <a:ea typeface="+mn-ea"/>
                <a:cs typeface="+mn-cs"/>
              </a:rPr>
              <a:t>Halberstädtischen</a:t>
            </a:r>
            <a:r>
              <a:rPr lang="de-DE" sz="1200" i="1" kern="1200" dirty="0">
                <a:solidFill>
                  <a:schemeClr val="tx1"/>
                </a:solidFill>
                <a:effectLst/>
                <a:latin typeface="+mn-lt"/>
                <a:ea typeface="+mn-ea"/>
                <a:cs typeface="+mn-cs"/>
              </a:rPr>
              <a:t> lassen sich slawische Ansiedlungen derselben Art, entstanden aus friedlichen Einwanderungen </a:t>
            </a:r>
            <a:r>
              <a:rPr lang="de-DE" sz="1200" b="1" i="1" kern="1200" dirty="0">
                <a:solidFill>
                  <a:schemeClr val="tx1"/>
                </a:solidFill>
                <a:effectLst/>
                <a:latin typeface="+mn-lt"/>
                <a:ea typeface="+mn-ea"/>
                <a:cs typeface="+mn-cs"/>
              </a:rPr>
              <a:t>anspruchsloser, betriebsamer und arbeitslustiger Slawen</a:t>
            </a:r>
            <a:r>
              <a:rPr lang="de-DE" sz="1200" i="1" kern="1200" dirty="0">
                <a:solidFill>
                  <a:schemeClr val="tx1"/>
                </a:solidFill>
                <a:effectLst/>
                <a:latin typeface="+mn-lt"/>
                <a:ea typeface="+mn-ea"/>
                <a:cs typeface="+mn-cs"/>
              </a:rPr>
              <a:t> und Aufnahme derselben von deutschen Grundherren, denen sie als </a:t>
            </a:r>
            <a:r>
              <a:rPr lang="de-DE" sz="1200" b="1" i="1" kern="1200" dirty="0">
                <a:solidFill>
                  <a:schemeClr val="tx1"/>
                </a:solidFill>
                <a:effectLst/>
                <a:latin typeface="+mn-lt"/>
                <a:ea typeface="+mn-ea"/>
                <a:cs typeface="+mn-cs"/>
              </a:rPr>
              <a:t>fleißige Feldarbeiter</a:t>
            </a:r>
            <a:r>
              <a:rPr lang="de-DE" sz="1200" i="1" kern="1200" dirty="0">
                <a:solidFill>
                  <a:schemeClr val="tx1"/>
                </a:solidFill>
                <a:effectLst/>
                <a:latin typeface="+mn-lt"/>
                <a:ea typeface="+mn-ea"/>
                <a:cs typeface="+mn-cs"/>
              </a:rPr>
              <a:t> willkommen waren, sicher nachweisen.“</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Bonifatius (Winfried): 673 (</a:t>
            </a:r>
            <a:r>
              <a:rPr lang="de-DE" sz="1200" i="1" kern="1200" dirty="0" err="1">
                <a:solidFill>
                  <a:schemeClr val="tx1"/>
                </a:solidFill>
                <a:effectLst/>
                <a:latin typeface="+mn-lt"/>
                <a:ea typeface="+mn-ea"/>
                <a:cs typeface="+mn-cs"/>
              </a:rPr>
              <a:t>Exeter</a:t>
            </a:r>
            <a:r>
              <a:rPr lang="de-DE" sz="1200" i="1" kern="1200" dirty="0">
                <a:solidFill>
                  <a:schemeClr val="tx1"/>
                </a:solidFill>
                <a:effectLst/>
                <a:latin typeface="+mn-lt"/>
                <a:ea typeface="+mn-ea"/>
                <a:cs typeface="+mn-cs"/>
              </a:rPr>
              <a:t>),</a:t>
            </a:r>
            <a:r>
              <a:rPr lang="de-DE" sz="1200" i="1" kern="1200" baseline="0" dirty="0">
                <a:solidFill>
                  <a:schemeClr val="tx1"/>
                </a:solidFill>
                <a:effectLst/>
                <a:latin typeface="+mn-lt"/>
                <a:ea typeface="+mn-ea"/>
                <a:cs typeface="+mn-cs"/>
              </a:rPr>
              <a:t> 5.6.754 (</a:t>
            </a:r>
            <a:r>
              <a:rPr lang="de-DE" sz="1200" i="1" kern="1200" baseline="0" dirty="0" err="1">
                <a:solidFill>
                  <a:schemeClr val="tx1"/>
                </a:solidFill>
                <a:effectLst/>
                <a:latin typeface="+mn-lt"/>
                <a:ea typeface="+mn-ea"/>
                <a:cs typeface="+mn-cs"/>
              </a:rPr>
              <a:t>Dokkum</a:t>
            </a:r>
            <a:r>
              <a:rPr lang="de-DE" sz="1200" i="1" kern="1200" baseline="0" dirty="0">
                <a:solidFill>
                  <a:schemeClr val="tx1"/>
                </a:solidFill>
                <a:effectLst/>
                <a:latin typeface="+mn-lt"/>
                <a:ea typeface="+mn-ea"/>
                <a:cs typeface="+mn-cs"/>
              </a:rPr>
              <a:t> in Friesland)</a:t>
            </a:r>
            <a:endParaRPr lang="de-DE" sz="1200" i="1"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Johann Andreas </a:t>
            </a:r>
            <a:r>
              <a:rPr lang="de-DE" sz="1200" kern="1200" dirty="0" err="1">
                <a:solidFill>
                  <a:schemeClr val="tx1"/>
                </a:solidFill>
                <a:effectLst/>
                <a:latin typeface="+mn-lt"/>
                <a:ea typeface="+mn-ea"/>
                <a:cs typeface="+mn-cs"/>
              </a:rPr>
              <a:t>Schmeller</a:t>
            </a:r>
            <a:r>
              <a:rPr lang="de-DE" sz="1200" kern="1200" dirty="0">
                <a:solidFill>
                  <a:schemeClr val="tx1"/>
                </a:solidFill>
                <a:effectLst/>
                <a:latin typeface="+mn-lt"/>
                <a:ea typeface="+mn-ea"/>
                <a:cs typeface="+mn-cs"/>
              </a:rPr>
              <a:t>, der Verfasser des bayerischen Wörterbuches, äußerte sich ähnlich: </a:t>
            </a:r>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Daß</a:t>
            </a:r>
            <a:r>
              <a:rPr lang="de-DE" sz="1200" i="1" kern="1200" dirty="0">
                <a:solidFill>
                  <a:schemeClr val="tx1"/>
                </a:solidFill>
                <a:effectLst/>
                <a:latin typeface="+mn-lt"/>
                <a:ea typeface="+mn-ea"/>
                <a:cs typeface="+mn-cs"/>
              </a:rPr>
              <a:t> nach Franken seit Carl dem Großen, gezwungen und </a:t>
            </a:r>
            <a:r>
              <a:rPr lang="de-DE" sz="1200" i="1" kern="1200" dirty="0" err="1">
                <a:solidFill>
                  <a:schemeClr val="tx1"/>
                </a:solidFill>
                <a:effectLst/>
                <a:latin typeface="+mn-lt"/>
                <a:ea typeface="+mn-ea"/>
                <a:cs typeface="+mn-cs"/>
              </a:rPr>
              <a:t>freywillig</a:t>
            </a:r>
            <a:r>
              <a:rPr lang="de-DE" sz="1200" i="1" kern="1200" dirty="0">
                <a:solidFill>
                  <a:schemeClr val="tx1"/>
                </a:solidFill>
                <a:effectLst/>
                <a:latin typeface="+mn-lt"/>
                <a:ea typeface="+mn-ea"/>
                <a:cs typeface="+mn-cs"/>
              </a:rPr>
              <a:t>, von jenseits der Elbe viele slawische Ansiedler gekommen, ist bekannt. ... Auch im übrigen Bayern und in anderen deutschen Provinzen müssen sich solche </a:t>
            </a:r>
            <a:r>
              <a:rPr lang="de-DE" sz="1200" b="1" i="1" kern="1200" dirty="0">
                <a:solidFill>
                  <a:schemeClr val="tx1"/>
                </a:solidFill>
                <a:effectLst/>
                <a:latin typeface="+mn-lt"/>
                <a:ea typeface="+mn-ea"/>
                <a:cs typeface="+mn-cs"/>
              </a:rPr>
              <a:t>fleißige Gäste</a:t>
            </a:r>
            <a:r>
              <a:rPr lang="de-DE" sz="1200" i="1" kern="1200" dirty="0">
                <a:solidFill>
                  <a:schemeClr val="tx1"/>
                </a:solidFill>
                <a:effectLst/>
                <a:latin typeface="+mn-lt"/>
                <a:ea typeface="+mn-ea"/>
                <a:cs typeface="+mn-cs"/>
              </a:rPr>
              <a:t> niedergelassen haben.“</a:t>
            </a:r>
            <a:r>
              <a:rPr lang="de-DE" dirty="0">
                <a:effectLst/>
              </a:rPr>
              <a:t> </a:t>
            </a:r>
            <a:r>
              <a:rPr lang="de-DE" sz="1200" kern="1200" dirty="0">
                <a:solidFill>
                  <a:schemeClr val="tx1"/>
                </a:solidFill>
                <a:effectLst/>
                <a:latin typeface="+mn-lt"/>
                <a:ea typeface="+mn-ea"/>
                <a:cs typeface="+mn-cs"/>
              </a:rPr>
              <a:t>Wachsmuth, o.a., S. 314</a:t>
            </a:r>
          </a:p>
          <a:p>
            <a:endParaRPr lang="de-DE" dirty="0"/>
          </a:p>
          <a:p>
            <a:endParaRPr lang="de-DE" sz="1200" i="1"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6</a:t>
            </a:fld>
            <a:endParaRPr lang="de-DE"/>
          </a:p>
        </p:txBody>
      </p:sp>
    </p:spTree>
    <p:extLst>
      <p:ext uri="{BB962C8B-B14F-4D97-AF65-F5344CB8AC3E}">
        <p14:creationId xmlns:p14="http://schemas.microsoft.com/office/powerpoint/2010/main" val="1898822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Halberstadt (plattdeutsch </a:t>
            </a:r>
            <a:r>
              <a:rPr lang="de-DE" sz="1200" kern="1200" dirty="0" err="1">
                <a:solidFill>
                  <a:schemeClr val="tx1"/>
                </a:solidFill>
                <a:effectLst/>
                <a:latin typeface="+mn-lt"/>
                <a:ea typeface="+mn-ea"/>
                <a:cs typeface="+mn-cs"/>
              </a:rPr>
              <a:t>Halwerstidde</a:t>
            </a:r>
            <a:r>
              <a:rPr lang="de-DE" sz="1200" kern="1200" dirty="0">
                <a:solidFill>
                  <a:schemeClr val="tx1"/>
                </a:solidFill>
                <a:effectLst/>
                <a:latin typeface="+mn-lt"/>
                <a:ea typeface="+mn-ea"/>
                <a:cs typeface="+mn-cs"/>
              </a:rPr>
              <a:t>) ist Kreisstadt des Landkreises Harz in Sachsen-Anhalt (Deutschland). Die Stadt liegt im nördlichen Harzvorland.</a:t>
            </a:r>
          </a:p>
          <a:p>
            <a:endParaRPr lang="de-DE" dirty="0"/>
          </a:p>
          <a:p>
            <a:r>
              <a:rPr lang="de-DE" dirty="0"/>
              <a:t>Niedersächsisches oder Hannoversches Wendland</a:t>
            </a:r>
          </a:p>
        </p:txBody>
      </p:sp>
      <p:sp>
        <p:nvSpPr>
          <p:cNvPr id="4" name="Foliennummernplatzhalter 3"/>
          <p:cNvSpPr>
            <a:spLocks noGrp="1"/>
          </p:cNvSpPr>
          <p:nvPr>
            <p:ph type="sldNum" sz="quarter" idx="10"/>
          </p:nvPr>
        </p:nvSpPr>
        <p:spPr/>
        <p:txBody>
          <a:bodyPr/>
          <a:lstStyle/>
          <a:p>
            <a:fld id="{0AA7B524-FAFF-054B-AF92-F1EE75F5ECBE}" type="slidenum">
              <a:rPr lang="de-DE" smtClean="0"/>
              <a:t>7</a:t>
            </a:fld>
            <a:endParaRPr lang="de-DE"/>
          </a:p>
        </p:txBody>
      </p:sp>
    </p:spTree>
    <p:extLst>
      <p:ext uri="{BB962C8B-B14F-4D97-AF65-F5344CB8AC3E}">
        <p14:creationId xmlns:p14="http://schemas.microsoft.com/office/powerpoint/2010/main" val="3926354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Noch heute gibt es in Deutschland autochthone Slawen, deren prominentester Vertreter wohl der frühere sächsische Ministerpräsident </a:t>
            </a:r>
            <a:r>
              <a:rPr lang="de-DE" sz="1200" b="1" kern="1200" dirty="0" err="1">
                <a:solidFill>
                  <a:schemeClr val="tx1"/>
                </a:solidFill>
                <a:effectLst/>
                <a:latin typeface="+mn-lt"/>
                <a:ea typeface="+mn-ea"/>
                <a:cs typeface="+mn-cs"/>
              </a:rPr>
              <a:t>Stanisław</a:t>
            </a:r>
            <a:r>
              <a:rPr lang="de-DE" sz="1200" b="1" kern="1200" dirty="0">
                <a:solidFill>
                  <a:schemeClr val="tx1"/>
                </a:solidFill>
                <a:effectLst/>
                <a:latin typeface="+mn-lt"/>
                <a:ea typeface="+mn-ea"/>
                <a:cs typeface="+mn-cs"/>
              </a:rPr>
              <a:t> </a:t>
            </a:r>
            <a:r>
              <a:rPr lang="de-DE" sz="1200" b="1" kern="1200" dirty="0" err="1">
                <a:solidFill>
                  <a:schemeClr val="tx1"/>
                </a:solidFill>
                <a:effectLst/>
                <a:latin typeface="+mn-lt"/>
                <a:ea typeface="+mn-ea"/>
                <a:cs typeface="+mn-cs"/>
              </a:rPr>
              <a:t>Tilich</a:t>
            </a:r>
            <a:r>
              <a:rPr lang="de-DE" sz="1200" kern="1200" dirty="0">
                <a:solidFill>
                  <a:schemeClr val="tx1"/>
                </a:solidFill>
                <a:effectLst/>
                <a:latin typeface="+mn-lt"/>
                <a:ea typeface="+mn-ea"/>
                <a:cs typeface="+mn-cs"/>
              </a:rPr>
              <a:t> bzw. </a:t>
            </a:r>
            <a:r>
              <a:rPr lang="de-DE" sz="1200" b="1" kern="1200" dirty="0">
                <a:solidFill>
                  <a:schemeClr val="tx1"/>
                </a:solidFill>
                <a:effectLst/>
                <a:latin typeface="+mn-lt"/>
                <a:ea typeface="+mn-ea"/>
                <a:cs typeface="+mn-cs"/>
              </a:rPr>
              <a:t>Stanislaw Rudi Tillich</a:t>
            </a:r>
            <a:r>
              <a:rPr lang="de-DE" sz="1200" kern="1200" dirty="0">
                <a:solidFill>
                  <a:schemeClr val="tx1"/>
                </a:solidFill>
                <a:effectLst/>
                <a:latin typeface="+mn-lt"/>
                <a:ea typeface="+mn-ea"/>
                <a:cs typeface="+mn-cs"/>
              </a:rPr>
              <a:t> ist. Er gehört zur etwa 60.000 Menschen umfassenden wendisch-sorbischen Minderheit, deren Interessen durch den Bund Lausitzer Sorben bzw. der </a:t>
            </a:r>
            <a:r>
              <a:rPr lang="de-DE" sz="1200" b="1" kern="1200" dirty="0" err="1">
                <a:solidFill>
                  <a:schemeClr val="tx1"/>
                </a:solidFill>
                <a:effectLst/>
                <a:latin typeface="+mn-lt"/>
                <a:ea typeface="+mn-ea"/>
                <a:cs typeface="+mn-cs"/>
              </a:rPr>
              <a:t>Domowina</a:t>
            </a:r>
            <a:r>
              <a:rPr lang="de-DE" sz="1200" kern="1200" dirty="0">
                <a:solidFill>
                  <a:schemeClr val="tx1"/>
                </a:solidFill>
                <a:effectLst/>
                <a:latin typeface="+mn-lt"/>
                <a:ea typeface="+mn-ea"/>
                <a:cs typeface="+mn-cs"/>
              </a:rPr>
              <a:t> („Heimat“), dem Dachverband sorbischer Vereine und Vereinigungen mit Sitz in Bautzen vertreten werden.  Bis zu seinem Verbot 1937 nannte er sich </a:t>
            </a:r>
            <a:r>
              <a:rPr lang="de-DE" sz="1200" b="1" kern="1200" dirty="0">
                <a:solidFill>
                  <a:schemeClr val="tx1"/>
                </a:solidFill>
                <a:effectLst/>
                <a:latin typeface="+mn-lt"/>
                <a:ea typeface="+mn-ea"/>
                <a:cs typeface="+mn-cs"/>
              </a:rPr>
              <a:t>Bund Lausitzer Wenden</a:t>
            </a:r>
            <a:r>
              <a:rPr lang="de-DE" sz="1200" kern="1200" dirty="0">
                <a:solidFill>
                  <a:schemeClr val="tx1"/>
                </a:solidFill>
                <a:effectLst/>
                <a:latin typeface="+mn-lt"/>
                <a:ea typeface="+mn-ea"/>
                <a:cs typeface="+mn-cs"/>
              </a:rPr>
              <a:t>. </a:t>
            </a: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8</a:t>
            </a:fld>
            <a:endParaRPr lang="de-DE"/>
          </a:p>
        </p:txBody>
      </p:sp>
    </p:spTree>
    <p:extLst>
      <p:ext uri="{BB962C8B-B14F-4D97-AF65-F5344CB8AC3E}">
        <p14:creationId xmlns:p14="http://schemas.microsoft.com/office/powerpoint/2010/main" val="3808922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Nikolaus Haas kam deshalb zu dem Schluss:</a:t>
            </a:r>
            <a:r>
              <a:rPr lang="de-DE" sz="1200" i="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„Erwägt man die vielen Orte mit Wind oder </a:t>
            </a:r>
            <a:r>
              <a:rPr lang="de-DE" sz="1200" i="1" kern="1200" dirty="0" err="1">
                <a:solidFill>
                  <a:schemeClr val="tx1"/>
                </a:solidFill>
                <a:effectLst/>
                <a:latin typeface="+mn-lt"/>
                <a:ea typeface="+mn-ea"/>
                <a:cs typeface="+mn-cs"/>
              </a:rPr>
              <a:t>Wend</a:t>
            </a:r>
            <a:r>
              <a:rPr lang="de-DE" sz="1200" i="1" kern="1200" dirty="0">
                <a:solidFill>
                  <a:schemeClr val="tx1"/>
                </a:solidFill>
                <a:effectLst/>
                <a:latin typeface="+mn-lt"/>
                <a:ea typeface="+mn-ea"/>
                <a:cs typeface="+mn-cs"/>
              </a:rPr>
              <a:t> sonst in der Nähe ... so kommt man </a:t>
            </a:r>
            <a:r>
              <a:rPr lang="de-DE" sz="1200" i="1" kern="1200" dirty="0" err="1">
                <a:solidFill>
                  <a:schemeClr val="tx1"/>
                </a:solidFill>
                <a:effectLst/>
                <a:latin typeface="+mn-lt"/>
                <a:ea typeface="+mn-ea"/>
                <a:cs typeface="+mn-cs"/>
              </a:rPr>
              <a:t>unwillkührlich</a:t>
            </a:r>
            <a:r>
              <a:rPr lang="de-DE" sz="1200" i="1" kern="1200" dirty="0">
                <a:solidFill>
                  <a:schemeClr val="tx1"/>
                </a:solidFill>
                <a:effectLst/>
                <a:latin typeface="+mn-lt"/>
                <a:ea typeface="+mn-ea"/>
                <a:cs typeface="+mn-cs"/>
              </a:rPr>
              <a:t> auf den Gedanken, </a:t>
            </a:r>
            <a:r>
              <a:rPr lang="de-DE" sz="1200" b="1" i="1" kern="1200" dirty="0">
                <a:solidFill>
                  <a:schemeClr val="tx1"/>
                </a:solidFill>
                <a:effectLst/>
                <a:latin typeface="+mn-lt"/>
                <a:ea typeface="+mn-ea"/>
                <a:cs typeface="+mn-cs"/>
              </a:rPr>
              <a:t>die Slaven und Wenden </a:t>
            </a:r>
            <a:r>
              <a:rPr lang="de-DE" sz="1200" b="1" i="1" kern="1200" dirty="0" err="1">
                <a:solidFill>
                  <a:schemeClr val="tx1"/>
                </a:solidFill>
                <a:effectLst/>
                <a:latin typeface="+mn-lt"/>
                <a:ea typeface="+mn-ea"/>
                <a:cs typeface="+mn-cs"/>
              </a:rPr>
              <a:t>seyen</a:t>
            </a:r>
            <a:r>
              <a:rPr lang="de-DE" sz="1200" b="1" i="1" kern="1200" dirty="0">
                <a:solidFill>
                  <a:schemeClr val="tx1"/>
                </a:solidFill>
                <a:effectLst/>
                <a:latin typeface="+mn-lt"/>
                <a:ea typeface="+mn-ea"/>
                <a:cs typeface="+mn-cs"/>
              </a:rPr>
              <a:t> ein Hauptstamm der ganzen Ansiedlung Frankens, sie haben sich weiter verbreitet, als man gewöhnlich glaubt</a:t>
            </a:r>
            <a:r>
              <a:rPr lang="de-DE" sz="1200" i="1"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9</a:t>
            </a:fld>
            <a:endParaRPr lang="de-DE"/>
          </a:p>
        </p:txBody>
      </p:sp>
    </p:spTree>
    <p:extLst>
      <p:ext uri="{BB962C8B-B14F-4D97-AF65-F5344CB8AC3E}">
        <p14:creationId xmlns:p14="http://schemas.microsoft.com/office/powerpoint/2010/main" val="1457840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Als </a:t>
            </a:r>
            <a:r>
              <a:rPr lang="de-DE" sz="1200" i="1" kern="1200" dirty="0">
                <a:solidFill>
                  <a:schemeClr val="tx1"/>
                </a:solidFill>
                <a:effectLst/>
                <a:latin typeface="+mn-lt"/>
                <a:ea typeface="+mn-ea"/>
                <a:cs typeface="+mn-cs"/>
              </a:rPr>
              <a:t>Slawenkirchen</a:t>
            </a:r>
            <a:r>
              <a:rPr lang="de-DE" sz="1200" kern="1200" dirty="0">
                <a:solidFill>
                  <a:schemeClr val="tx1"/>
                </a:solidFill>
                <a:effectLst/>
                <a:latin typeface="+mn-lt"/>
                <a:ea typeface="+mn-ea"/>
                <a:cs typeface="+mn-cs"/>
              </a:rPr>
              <a:t> werden in Oberfranken 14 Kirchen überwiegend im heutigen Landkreis Bamberg sowie im Landkreis Erlangen-Höchstadt bezeichnet, die früher bestanden haben oder noch als Reste bestehen. Karl der Große beauftragte den Bischof von Würzburg </a:t>
            </a:r>
            <a:r>
              <a:rPr lang="de-DE" sz="1200" kern="1200" dirty="0" err="1">
                <a:solidFill>
                  <a:schemeClr val="tx1"/>
                </a:solidFill>
                <a:effectLst/>
                <a:latin typeface="+mn-lt"/>
                <a:ea typeface="+mn-ea"/>
                <a:cs typeface="+mn-cs"/>
              </a:rPr>
              <a:t>Berowelf</a:t>
            </a:r>
            <a:r>
              <a:rPr lang="de-DE" sz="1200" kern="1200" dirty="0">
                <a:solidFill>
                  <a:schemeClr val="tx1"/>
                </a:solidFill>
                <a:effectLst/>
                <a:latin typeface="+mn-lt"/>
                <a:ea typeface="+mn-ea"/>
                <a:cs typeface="+mn-cs"/>
              </a:rPr>
              <a:t> (769–794) in dem Gebiet zwischen Main und Regnitz mit der Slawenmission. </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i="1" kern="1200" dirty="0">
                <a:solidFill>
                  <a:schemeClr val="tx1"/>
                </a:solidFill>
                <a:effectLst/>
                <a:latin typeface="+mn-lt"/>
                <a:ea typeface="+mn-ea"/>
                <a:cs typeface="+mn-cs"/>
              </a:rPr>
              <a:t>„Im 8. </a:t>
            </a:r>
            <a:r>
              <a:rPr lang="de-DE" sz="1200" i="1" kern="1200" dirty="0" err="1">
                <a:solidFill>
                  <a:schemeClr val="tx1"/>
                </a:solidFill>
                <a:effectLst/>
                <a:latin typeface="+mn-lt"/>
                <a:ea typeface="+mn-ea"/>
                <a:cs typeface="+mn-cs"/>
              </a:rPr>
              <a:t>Jahrh</a:t>
            </a:r>
            <a:r>
              <a:rPr lang="de-DE" sz="1200" i="1" kern="1200" dirty="0">
                <a:solidFill>
                  <a:schemeClr val="tx1"/>
                </a:solidFill>
                <a:effectLst/>
                <a:latin typeface="+mn-lt"/>
                <a:ea typeface="+mn-ea"/>
                <a:cs typeface="+mn-cs"/>
              </a:rPr>
              <a:t>. führte der heil. </a:t>
            </a:r>
            <a:r>
              <a:rPr lang="de-DE" sz="1200" i="1" kern="1200" dirty="0" err="1">
                <a:solidFill>
                  <a:schemeClr val="tx1"/>
                </a:solidFill>
                <a:effectLst/>
                <a:latin typeface="+mn-lt"/>
                <a:ea typeface="+mn-ea"/>
                <a:cs typeface="+mn-cs"/>
              </a:rPr>
              <a:t>Bonifaz</a:t>
            </a:r>
            <a:r>
              <a:rPr lang="de-DE" sz="1200" i="1" kern="1200" dirty="0">
                <a:solidFill>
                  <a:schemeClr val="tx1"/>
                </a:solidFill>
                <a:effectLst/>
                <a:latin typeface="+mn-lt"/>
                <a:ea typeface="+mn-ea"/>
                <a:cs typeface="+mn-cs"/>
              </a:rPr>
              <a:t> einige slawische Stämme in die Umgegend von </a:t>
            </a:r>
            <a:r>
              <a:rPr lang="de-DE" sz="1200" b="1" i="1" kern="1200" dirty="0">
                <a:solidFill>
                  <a:schemeClr val="tx1"/>
                </a:solidFill>
                <a:effectLst/>
                <a:latin typeface="+mn-lt"/>
                <a:ea typeface="+mn-ea"/>
                <a:cs typeface="+mn-cs"/>
              </a:rPr>
              <a:t>Fulda, Bamberg, Würzburg </a:t>
            </a:r>
            <a:r>
              <a:rPr lang="de-DE" sz="1200" i="1" kern="1200" dirty="0">
                <a:solidFill>
                  <a:schemeClr val="tx1"/>
                </a:solidFill>
                <a:effectLst/>
                <a:latin typeface="+mn-lt"/>
                <a:ea typeface="+mn-ea"/>
                <a:cs typeface="+mn-cs"/>
              </a:rPr>
              <a:t>und </a:t>
            </a:r>
            <a:r>
              <a:rPr lang="de-DE" sz="1200" b="1" i="1" kern="1200" dirty="0" err="1">
                <a:solidFill>
                  <a:schemeClr val="tx1"/>
                </a:solidFill>
                <a:effectLst/>
                <a:latin typeface="+mn-lt"/>
                <a:ea typeface="+mn-ea"/>
                <a:cs typeface="+mn-cs"/>
              </a:rPr>
              <a:t>Baireuth</a:t>
            </a:r>
            <a:r>
              <a:rPr lang="de-DE" sz="1200" i="1" kern="1200" dirty="0">
                <a:solidFill>
                  <a:schemeClr val="tx1"/>
                </a:solidFill>
                <a:effectLst/>
                <a:latin typeface="+mn-lt"/>
                <a:ea typeface="+mn-ea"/>
                <a:cs typeface="+mn-cs"/>
              </a:rPr>
              <a:t>.“ (Allgemeine deutsche Real-</a:t>
            </a:r>
            <a:r>
              <a:rPr lang="de-DE" sz="1200" i="1" kern="1200" dirty="0" err="1">
                <a:solidFill>
                  <a:schemeClr val="tx1"/>
                </a:solidFill>
                <a:effectLst/>
                <a:latin typeface="+mn-lt"/>
                <a:ea typeface="+mn-ea"/>
                <a:cs typeface="+mn-cs"/>
              </a:rPr>
              <a:t>Encyklopädie</a:t>
            </a:r>
            <a:r>
              <a:rPr lang="de-DE" sz="1200" i="1" kern="1200" dirty="0">
                <a:solidFill>
                  <a:schemeClr val="tx1"/>
                </a:solidFill>
                <a:effectLst/>
                <a:latin typeface="+mn-lt"/>
                <a:ea typeface="+mn-ea"/>
                <a:cs typeface="+mn-cs"/>
              </a:rPr>
              <a:t> für die gebildeten Stände</a:t>
            </a:r>
            <a:r>
              <a:rPr lang="de-DE" sz="1200" kern="1200" dirty="0">
                <a:solidFill>
                  <a:schemeClr val="tx1"/>
                </a:solidFill>
                <a:effectLst/>
                <a:latin typeface="+mn-lt"/>
                <a:ea typeface="+mn-ea"/>
                <a:cs typeface="+mn-cs"/>
              </a:rPr>
              <a:t>, Zehnter Band, Leipzig, F.A. Brockhaus, 1827, S. 815)</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Diese von Bonifatius (* um 673 in </a:t>
            </a:r>
            <a:r>
              <a:rPr lang="de-DE" sz="1200" kern="1200" dirty="0" err="1">
                <a:solidFill>
                  <a:schemeClr val="tx1"/>
                </a:solidFill>
                <a:effectLst/>
                <a:latin typeface="+mn-lt"/>
                <a:ea typeface="+mn-ea"/>
                <a:cs typeface="+mn-cs"/>
              </a:rPr>
              <a:t>Crediton</a:t>
            </a:r>
            <a:r>
              <a:rPr lang="de-DE" sz="1200" kern="1200" dirty="0">
                <a:solidFill>
                  <a:schemeClr val="tx1"/>
                </a:solidFill>
                <a:effectLst/>
                <a:latin typeface="+mn-lt"/>
                <a:ea typeface="+mn-ea"/>
                <a:cs typeface="+mn-cs"/>
              </a:rPr>
              <a:t>; † 5. Juni 754 oder 755 bei </a:t>
            </a:r>
            <a:r>
              <a:rPr lang="de-DE" sz="1200" kern="1200" dirty="0" err="1">
                <a:solidFill>
                  <a:schemeClr val="tx1"/>
                </a:solidFill>
                <a:effectLst/>
                <a:latin typeface="+mn-lt"/>
                <a:ea typeface="+mn-ea"/>
                <a:cs typeface="+mn-cs"/>
              </a:rPr>
              <a:t>Dokkum</a:t>
            </a:r>
            <a:r>
              <a:rPr lang="de-DE" sz="1200" kern="1200" dirty="0">
                <a:solidFill>
                  <a:schemeClr val="tx1"/>
                </a:solidFill>
                <a:effectLst/>
                <a:latin typeface="+mn-lt"/>
                <a:ea typeface="+mn-ea"/>
                <a:cs typeface="+mn-cs"/>
              </a:rPr>
              <a:t> in Friesland) wohl schon zum Christentum bekehrten wendischen Kolonisten stießen dort auf noch nicht christianisierte Wenden. Bonifatius nennt diese heidnischen Wenden wenig schmeichelhaft den </a:t>
            </a:r>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häßlichsten</a:t>
            </a:r>
            <a:r>
              <a:rPr lang="de-DE" sz="1200" i="1" kern="1200" dirty="0">
                <a:solidFill>
                  <a:schemeClr val="tx1"/>
                </a:solidFill>
                <a:effectLst/>
                <a:latin typeface="+mn-lt"/>
                <a:ea typeface="+mn-ea"/>
                <a:cs typeface="+mn-cs"/>
              </a:rPr>
              <a:t> und geringsten Menschenschlag“</a:t>
            </a:r>
            <a:r>
              <a:rPr lang="de-DE" sz="1200" kern="1200" dirty="0">
                <a:solidFill>
                  <a:schemeClr val="tx1"/>
                </a:solidFill>
                <a:effectLst/>
                <a:latin typeface="+mn-lt"/>
                <a:ea typeface="+mn-ea"/>
                <a:cs typeface="+mn-cs"/>
              </a:rPr>
              <a:t>. Diese diskriminierende Einschätzung hat auch einen Grund, denn sie </a:t>
            </a:r>
            <a:r>
              <a:rPr lang="de-DE" sz="1200" i="1" kern="1200" dirty="0">
                <a:solidFill>
                  <a:schemeClr val="tx1"/>
                </a:solidFill>
                <a:effectLst/>
                <a:latin typeface="+mn-lt"/>
                <a:ea typeface="+mn-ea"/>
                <a:cs typeface="+mn-cs"/>
              </a:rPr>
              <a:t>„bewahren die gegenseitige Liebe in der Ehe mit solchem Eifer, </a:t>
            </a:r>
            <a:r>
              <a:rPr lang="de-DE" sz="1200" i="1" kern="1200" dirty="0" err="1">
                <a:solidFill>
                  <a:schemeClr val="tx1"/>
                </a:solidFill>
                <a:effectLst/>
                <a:latin typeface="+mn-lt"/>
                <a:ea typeface="+mn-ea"/>
                <a:cs typeface="+mn-cs"/>
              </a:rPr>
              <a:t>daß</a:t>
            </a:r>
            <a:r>
              <a:rPr lang="de-DE" sz="1200" i="1" kern="1200" dirty="0">
                <a:solidFill>
                  <a:schemeClr val="tx1"/>
                </a:solidFill>
                <a:effectLst/>
                <a:latin typeface="+mn-lt"/>
                <a:ea typeface="+mn-ea"/>
                <a:cs typeface="+mn-cs"/>
              </a:rPr>
              <a:t> eine Frau nach dem Tode ihres Mannes nicht mehr weiterleben will, und rühmenswert erscheint ihnen die Frau, wenn sie sich eigenhändig den Tod gibt und zusammen mit ihrem Mann auf einem Scheiterhaufen brennt.“ </a:t>
            </a:r>
            <a:r>
              <a:rPr lang="de-DE" sz="1200" kern="1200" dirty="0">
                <a:solidFill>
                  <a:schemeClr val="tx1"/>
                </a:solidFill>
                <a:effectLst/>
                <a:latin typeface="+mn-lt"/>
                <a:ea typeface="+mn-ea"/>
                <a:cs typeface="+mn-cs"/>
              </a:rPr>
              <a:t>Bonifatius in einem Brief an König </a:t>
            </a:r>
            <a:r>
              <a:rPr lang="de-DE" sz="1200" kern="1200" dirty="0" err="1">
                <a:solidFill>
                  <a:schemeClr val="tx1"/>
                </a:solidFill>
                <a:effectLst/>
                <a:latin typeface="+mn-lt"/>
                <a:ea typeface="+mn-ea"/>
                <a:cs typeface="+mn-cs"/>
              </a:rPr>
              <a:t>Aethalbald</a:t>
            </a:r>
            <a:r>
              <a:rPr lang="de-DE" sz="1200" kern="1200" dirty="0">
                <a:solidFill>
                  <a:schemeClr val="tx1"/>
                </a:solidFill>
                <a:effectLst/>
                <a:latin typeface="+mn-lt"/>
                <a:ea typeface="+mn-ea"/>
                <a:cs typeface="+mn-cs"/>
              </a:rPr>
              <a:t> von </a:t>
            </a:r>
            <a:r>
              <a:rPr lang="de-DE" sz="1200" kern="1200" dirty="0" err="1">
                <a:solidFill>
                  <a:schemeClr val="tx1"/>
                </a:solidFill>
                <a:effectLst/>
                <a:latin typeface="+mn-lt"/>
                <a:ea typeface="+mn-ea"/>
                <a:cs typeface="+mn-cs"/>
              </a:rPr>
              <a:t>Mercien</a:t>
            </a:r>
            <a:r>
              <a:rPr lang="de-DE" sz="1200" kern="1200" dirty="0">
                <a:solidFill>
                  <a:schemeClr val="tx1"/>
                </a:solidFill>
                <a:effectLst/>
                <a:latin typeface="+mn-lt"/>
                <a:ea typeface="+mn-ea"/>
                <a:cs typeface="+mn-cs"/>
              </a:rPr>
              <a:t>, in: Reinhold Hau (Hrsg.), </a:t>
            </a:r>
            <a:r>
              <a:rPr lang="de-DE" sz="1200" i="1" kern="1200" dirty="0">
                <a:solidFill>
                  <a:schemeClr val="tx1"/>
                </a:solidFill>
                <a:effectLst/>
                <a:latin typeface="+mn-lt"/>
                <a:ea typeface="+mn-ea"/>
                <a:cs typeface="+mn-cs"/>
              </a:rPr>
              <a:t>Briefe des Bonifatius/Willibalds Leben des Bonifatius,</a:t>
            </a:r>
            <a:r>
              <a:rPr lang="de-DE" sz="1200" kern="1200" dirty="0">
                <a:solidFill>
                  <a:schemeClr val="tx1"/>
                </a:solidFill>
                <a:effectLst/>
                <a:latin typeface="+mn-lt"/>
                <a:ea typeface="+mn-ea"/>
                <a:cs typeface="+mn-cs"/>
              </a:rPr>
              <a:t> 3. unveränderte Auflage, WBG Darmstadt, 1994, S. 221. Im Original lautet die Stelle: </a:t>
            </a:r>
            <a:r>
              <a:rPr lang="de-DE" sz="1200" b="1" i="1" kern="1200" dirty="0" err="1">
                <a:solidFill>
                  <a:schemeClr val="tx1"/>
                </a:solidFill>
                <a:effectLst/>
                <a:latin typeface="+mn-lt"/>
                <a:ea typeface="+mn-ea"/>
                <a:cs typeface="+mn-cs"/>
              </a:rPr>
              <a:t>Winidi</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quod</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est</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foedissimum</a:t>
            </a:r>
            <a:r>
              <a:rPr lang="de-DE" sz="1200" b="1" i="1" kern="1200" dirty="0">
                <a:solidFill>
                  <a:schemeClr val="tx1"/>
                </a:solidFill>
                <a:effectLst/>
                <a:latin typeface="+mn-lt"/>
                <a:ea typeface="+mn-ea"/>
                <a:cs typeface="+mn-cs"/>
              </a:rPr>
              <a:t> et </a:t>
            </a:r>
            <a:r>
              <a:rPr lang="de-DE" sz="1200" b="1" i="1" kern="1200" dirty="0" err="1">
                <a:solidFill>
                  <a:schemeClr val="tx1"/>
                </a:solidFill>
                <a:effectLst/>
                <a:latin typeface="+mn-lt"/>
                <a:ea typeface="+mn-ea"/>
                <a:cs typeface="+mn-cs"/>
              </a:rPr>
              <a:t>deterrimum</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genus</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hominum</a:t>
            </a:r>
            <a:r>
              <a:rPr lang="de-DE" sz="1200" kern="1200" dirty="0">
                <a:solidFill>
                  <a:schemeClr val="tx1"/>
                </a:solidFill>
                <a:effectLst/>
                <a:latin typeface="+mn-lt"/>
                <a:ea typeface="+mn-ea"/>
                <a:cs typeface="+mn-cs"/>
              </a:rPr>
              <a:t>.</a:t>
            </a: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Selbstmord und Verbrennung der Toten waren natürlich schwere Sünden für Christen der damaligen Zeit, so dass die negative Haltung des „Missionars der Deutschen“ gegenüber den heidnischen Wenden nachvollziehbar ist. </a:t>
            </a:r>
          </a:p>
          <a:p>
            <a:r>
              <a:rPr lang="de-DE" sz="1200" kern="1200" dirty="0">
                <a:solidFill>
                  <a:schemeClr val="tx1"/>
                </a:solidFill>
                <a:effectLst/>
                <a:latin typeface="+mn-lt"/>
                <a:ea typeface="+mn-ea"/>
                <a:cs typeface="+mn-cs"/>
              </a:rPr>
              <a:t>Die Verbrennung der Toten dürfte der Grund dafür sein, dass es im untersuchten Gebiet nur spärliche slawische archäologische Funde gibt.</a:t>
            </a:r>
          </a:p>
          <a:p>
            <a:endParaRPr lang="de-DE" sz="1200" i="1"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Martin Luthers </a:t>
            </a:r>
            <a:r>
              <a:rPr lang="de-DE" sz="1200" kern="1200" dirty="0">
                <a:solidFill>
                  <a:schemeClr val="tx1"/>
                </a:solidFill>
                <a:effectLst/>
                <a:latin typeface="+mn-lt"/>
                <a:ea typeface="+mn-ea"/>
                <a:cs typeface="+mn-cs"/>
              </a:rPr>
              <a:t>Abneigung gegenüber den Wenden ist auch in seinen Tischgesprächen dokumentiert. In Nr. 4997 von 1540 nennt er die Wenden die schlechteste aller Nationen: </a:t>
            </a:r>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Sed</a:t>
            </a:r>
            <a:r>
              <a:rPr lang="de-DE" sz="1200"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pessima</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omnium</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natio</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est</a:t>
            </a:r>
            <a:r>
              <a:rPr lang="de-DE" sz="1200" b="1" i="1" kern="1200" dirty="0">
                <a:solidFill>
                  <a:schemeClr val="tx1"/>
                </a:solidFill>
                <a:effectLst/>
                <a:latin typeface="+mn-lt"/>
                <a:ea typeface="+mn-ea"/>
                <a:cs typeface="+mn-cs"/>
              </a:rPr>
              <a:t> die Wenden</a:t>
            </a:r>
            <a:r>
              <a:rPr lang="de-DE" sz="1200" i="1" kern="1200" dirty="0">
                <a:solidFill>
                  <a:schemeClr val="tx1"/>
                </a:solidFill>
                <a:effectLst/>
                <a:latin typeface="+mn-lt"/>
                <a:ea typeface="+mn-ea"/>
                <a:cs typeface="+mn-cs"/>
              </a:rPr>
              <a:t>, da </a:t>
            </a:r>
            <a:r>
              <a:rPr lang="de-DE" sz="1200" i="1" kern="1200" dirty="0" err="1">
                <a:solidFill>
                  <a:schemeClr val="tx1"/>
                </a:solidFill>
                <a:effectLst/>
                <a:latin typeface="+mn-lt"/>
                <a:ea typeface="+mn-ea"/>
                <a:cs typeface="+mn-cs"/>
              </a:rPr>
              <a:t>unß</a:t>
            </a:r>
            <a:r>
              <a:rPr lang="de-DE" sz="1200" i="1" kern="1200" dirty="0">
                <a:solidFill>
                  <a:schemeClr val="tx1"/>
                </a:solidFill>
                <a:effectLst/>
                <a:latin typeface="+mn-lt"/>
                <a:ea typeface="+mn-ea"/>
                <a:cs typeface="+mn-cs"/>
              </a:rPr>
              <a:t> Gott </a:t>
            </a:r>
            <a:r>
              <a:rPr lang="de-DE" sz="1200" i="1" kern="1200" dirty="0" err="1">
                <a:solidFill>
                  <a:schemeClr val="tx1"/>
                </a:solidFill>
                <a:effectLst/>
                <a:latin typeface="+mn-lt"/>
                <a:ea typeface="+mn-ea"/>
                <a:cs typeface="+mn-cs"/>
              </a:rPr>
              <a:t>eingeworffen</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hatt</a:t>
            </a:r>
            <a:r>
              <a:rPr lang="de-DE" sz="1200" i="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Wenden durften sich nicht in Wittenberg niederlassen und konnten keine Stadtbürger werden. </a:t>
            </a:r>
            <a:r>
              <a:rPr lang="de-DE" sz="1200" i="1" kern="1200" dirty="0">
                <a:solidFill>
                  <a:schemeClr val="tx1"/>
                </a:solidFill>
                <a:effectLst/>
                <a:latin typeface="+mn-lt"/>
                <a:ea typeface="+mn-ea"/>
                <a:cs typeface="+mn-cs"/>
              </a:rPr>
              <a:t>„Nur wer Deutsch sprach und vier deutsche Großeltern vorweisen konnte, erhielt Bürgerrechte. ... Luther glaubte, in ihren Städten und Dörfern wimmle es von Teufeln.“ </a:t>
            </a:r>
            <a:r>
              <a:rPr lang="de-DE" sz="1200" kern="1200" dirty="0">
                <a:solidFill>
                  <a:schemeClr val="tx1"/>
                </a:solidFill>
                <a:effectLst/>
                <a:latin typeface="+mn-lt"/>
                <a:ea typeface="+mn-ea"/>
                <a:cs typeface="+mn-cs"/>
              </a:rPr>
              <a:t>Sein anti-wendisches Ressentiment wurde tatsächlich nur noch von seinem antijüdischen Ressentiment übertroffen.</a:t>
            </a:r>
          </a:p>
          <a:p>
            <a:r>
              <a:rPr lang="de-DE" sz="1200" kern="1200" dirty="0" err="1">
                <a:solidFill>
                  <a:schemeClr val="tx1"/>
                </a:solidFill>
                <a:effectLst/>
                <a:latin typeface="+mn-lt"/>
                <a:ea typeface="+mn-ea"/>
                <a:cs typeface="+mn-cs"/>
              </a:rPr>
              <a:t>Lyndal</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Roper</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Der Mensch Martin Luther. Die Biographie</a:t>
            </a:r>
            <a:r>
              <a:rPr lang="de-DE" sz="1200" kern="1200" dirty="0">
                <a:solidFill>
                  <a:schemeClr val="tx1"/>
                </a:solidFill>
                <a:effectLst/>
                <a:latin typeface="+mn-lt"/>
                <a:ea typeface="+mn-ea"/>
                <a:cs typeface="+mn-cs"/>
              </a:rPr>
              <a:t>, S. Fischer, 2016</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10</a:t>
            </a:fld>
            <a:endParaRPr lang="de-DE"/>
          </a:p>
        </p:txBody>
      </p:sp>
    </p:spTree>
    <p:extLst>
      <p:ext uri="{BB962C8B-B14F-4D97-AF65-F5344CB8AC3E}">
        <p14:creationId xmlns:p14="http://schemas.microsoft.com/office/powerpoint/2010/main" val="2141418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Es handelt sich dabei um ein slawisches patronymisches Suffix, das teils an Personennamen tritt, etwa </a:t>
            </a:r>
            <a:r>
              <a:rPr lang="de-DE" sz="1200" i="1" kern="1200" dirty="0" err="1">
                <a:solidFill>
                  <a:schemeClr val="tx1"/>
                </a:solidFill>
                <a:effectLst/>
                <a:latin typeface="+mn-lt"/>
                <a:ea typeface="+mn-ea"/>
                <a:cs typeface="+mn-cs"/>
              </a:rPr>
              <a:t>Radoviče</a:t>
            </a:r>
            <a:r>
              <a:rPr lang="de-DE" sz="1200" kern="1200" dirty="0">
                <a:solidFill>
                  <a:schemeClr val="tx1"/>
                </a:solidFill>
                <a:effectLst/>
                <a:latin typeface="+mn-lt"/>
                <a:ea typeface="+mn-ea"/>
                <a:cs typeface="+mn-cs"/>
              </a:rPr>
              <a:t> (urspr.) „Leute des Rado (</a:t>
            </a:r>
            <a:r>
              <a:rPr lang="de-DE" sz="1200" kern="1200" dirty="0" err="1">
                <a:solidFill>
                  <a:schemeClr val="tx1"/>
                </a:solidFill>
                <a:effectLst/>
                <a:latin typeface="+mn-lt"/>
                <a:ea typeface="+mn-ea"/>
                <a:cs typeface="+mn-cs"/>
              </a:rPr>
              <a:t>o.a</a:t>
            </a:r>
            <a:r>
              <a:rPr lang="de-DE" sz="1200" kern="1200" dirty="0">
                <a:solidFill>
                  <a:schemeClr val="tx1"/>
                </a:solidFill>
                <a:effectLst/>
                <a:latin typeface="+mn-lt"/>
                <a:ea typeface="+mn-ea"/>
                <a:cs typeface="+mn-cs"/>
              </a:rPr>
              <a:t>̈.)“, teils Einwohnernamen bildet, wie </a:t>
            </a:r>
            <a:r>
              <a:rPr lang="de-DE" sz="1200" i="1" kern="1200" dirty="0" err="1">
                <a:solidFill>
                  <a:schemeClr val="tx1"/>
                </a:solidFill>
                <a:effectLst/>
                <a:latin typeface="+mn-lt"/>
                <a:ea typeface="+mn-ea"/>
                <a:cs typeface="+mn-cs"/>
              </a:rPr>
              <a:t>Boriče</a:t>
            </a:r>
            <a:r>
              <a:rPr lang="de-DE" sz="1200" kern="1200" dirty="0">
                <a:solidFill>
                  <a:schemeClr val="tx1"/>
                </a:solidFill>
                <a:effectLst/>
                <a:latin typeface="+mn-lt"/>
                <a:ea typeface="+mn-ea"/>
                <a:cs typeface="+mn-cs"/>
              </a:rPr>
              <a:t> „Leute am </a:t>
            </a:r>
            <a:r>
              <a:rPr lang="de-DE" sz="1200" kern="1200" dirty="0" err="1">
                <a:solidFill>
                  <a:schemeClr val="tx1"/>
                </a:solidFill>
                <a:effectLst/>
                <a:latin typeface="+mn-lt"/>
                <a:ea typeface="+mn-ea"/>
                <a:cs typeface="+mn-cs"/>
              </a:rPr>
              <a:t>Föhrenwald</a:t>
            </a:r>
            <a:r>
              <a:rPr lang="de-DE" sz="1200" kern="1200" dirty="0">
                <a:solidFill>
                  <a:schemeClr val="tx1"/>
                </a:solidFill>
                <a:effectLst/>
                <a:latin typeface="+mn-lt"/>
                <a:ea typeface="+mn-ea"/>
                <a:cs typeface="+mn-cs"/>
              </a:rPr>
              <a:t>“.</a:t>
            </a:r>
            <a:r>
              <a:rPr lang="de-DE" sz="1200" kern="1200" baseline="3000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Entlang des Mains reichen Ortsnamen mit slawischem Suffix </a:t>
            </a:r>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itz</a:t>
            </a:r>
            <a:r>
              <a:rPr lang="de-DE" sz="1200" kern="1200" dirty="0">
                <a:solidFill>
                  <a:schemeClr val="tx1"/>
                </a:solidFill>
                <a:effectLst/>
                <a:latin typeface="+mn-lt"/>
                <a:ea typeface="+mn-ea"/>
                <a:cs typeface="+mn-cs"/>
              </a:rPr>
              <a:t> bis nach </a:t>
            </a:r>
            <a:r>
              <a:rPr lang="de-DE" sz="1200" kern="1200" dirty="0" err="1">
                <a:solidFill>
                  <a:schemeClr val="tx1"/>
                </a:solidFill>
                <a:effectLst/>
                <a:latin typeface="+mn-lt"/>
                <a:ea typeface="+mn-ea"/>
                <a:cs typeface="+mn-cs"/>
              </a:rPr>
              <a:t>Segnitz</a:t>
            </a:r>
            <a:r>
              <a:rPr lang="de-DE" sz="1200" kern="1200" dirty="0">
                <a:solidFill>
                  <a:schemeClr val="tx1"/>
                </a:solidFill>
                <a:effectLst/>
                <a:latin typeface="+mn-lt"/>
                <a:ea typeface="+mn-ea"/>
                <a:cs typeface="+mn-cs"/>
              </a:rPr>
              <a:t> nahe der Spitze des Maindreiecks. An der Naab reichen sie flussabwärts bis </a:t>
            </a:r>
            <a:r>
              <a:rPr lang="de-DE" sz="1200" kern="1200" dirty="0" err="1">
                <a:solidFill>
                  <a:schemeClr val="tx1"/>
                </a:solidFill>
                <a:effectLst/>
                <a:latin typeface="+mn-lt"/>
                <a:ea typeface="+mn-ea"/>
                <a:cs typeface="+mn-cs"/>
              </a:rPr>
              <a:t>Teublitz</a:t>
            </a:r>
            <a:r>
              <a:rPr lang="de-DE" sz="1200" kern="1200" dirty="0">
                <a:solidFill>
                  <a:schemeClr val="tx1"/>
                </a:solidFill>
                <a:effectLst/>
                <a:latin typeface="+mn-lt"/>
                <a:ea typeface="+mn-ea"/>
                <a:cs typeface="+mn-cs"/>
              </a:rPr>
              <a:t> bei </a:t>
            </a:r>
            <a:r>
              <a:rPr lang="de-DE" sz="1200" kern="1200" dirty="0" err="1">
                <a:solidFill>
                  <a:schemeClr val="tx1"/>
                </a:solidFill>
                <a:effectLst/>
                <a:latin typeface="+mn-lt"/>
                <a:ea typeface="+mn-ea"/>
                <a:cs typeface="+mn-cs"/>
              </a:rPr>
              <a:t>Maxhütte</a:t>
            </a:r>
            <a:r>
              <a:rPr lang="de-DE" sz="1200" kern="1200" dirty="0">
                <a:solidFill>
                  <a:schemeClr val="tx1"/>
                </a:solidFill>
                <a:effectLst/>
                <a:latin typeface="+mn-lt"/>
                <a:ea typeface="+mn-ea"/>
                <a:cs typeface="+mn-cs"/>
              </a:rPr>
              <a:t>. (Wikipedia </a:t>
            </a:r>
            <a:r>
              <a:rPr lang="de-DE" sz="1200" kern="1200" dirty="0" err="1">
                <a:solidFill>
                  <a:schemeClr val="tx1"/>
                </a:solidFill>
                <a:effectLst/>
                <a:latin typeface="+mn-lt"/>
                <a:ea typeface="+mn-ea"/>
                <a:cs typeface="+mn-cs"/>
              </a:rPr>
              <a:t>s.v</a:t>
            </a:r>
            <a:r>
              <a:rPr lang="de-DE" sz="1200" kern="1200" dirty="0">
                <a:solidFill>
                  <a:schemeClr val="tx1"/>
                </a:solidFill>
                <a:effectLst/>
                <a:latin typeface="+mn-lt"/>
                <a:ea typeface="+mn-ea"/>
                <a:cs typeface="+mn-cs"/>
              </a:rPr>
              <a:t>. Slawen in Deutschland)</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err="1">
                <a:solidFill>
                  <a:schemeClr val="tx1"/>
                </a:solidFill>
                <a:effectLst/>
                <a:latin typeface="+mn-lt"/>
                <a:ea typeface="+mn-ea"/>
                <a:cs typeface="+mn-cs"/>
              </a:rPr>
              <a:t>Austerlitz</a:t>
            </a:r>
            <a:r>
              <a:rPr lang="de-DE" sz="1200" kern="1200" dirty="0">
                <a:solidFill>
                  <a:schemeClr val="tx1"/>
                </a:solidFill>
                <a:effectLst/>
                <a:latin typeface="+mn-lt"/>
                <a:ea typeface="+mn-ea"/>
                <a:cs typeface="+mn-cs"/>
              </a:rPr>
              <a:t>, Görlitz, Auschwitz etc.</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11</a:t>
            </a:fld>
            <a:endParaRPr lang="de-DE"/>
          </a:p>
        </p:txBody>
      </p:sp>
    </p:spTree>
    <p:extLst>
      <p:ext uri="{BB962C8B-B14F-4D97-AF65-F5344CB8AC3E}">
        <p14:creationId xmlns:p14="http://schemas.microsoft.com/office/powerpoint/2010/main" val="337302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mainwendischen</a:t>
            </a:r>
            <a:r>
              <a:rPr lang="de-DE" sz="1200" kern="1200" dirty="0">
                <a:solidFill>
                  <a:schemeClr val="tx1"/>
                </a:solidFill>
                <a:effectLst/>
                <a:latin typeface="+mn-lt"/>
                <a:ea typeface="+mn-ea"/>
                <a:cs typeface="+mn-cs"/>
              </a:rPr>
              <a:t> Slawen (</a:t>
            </a:r>
            <a:r>
              <a:rPr lang="de-DE" sz="1200" i="1" kern="1200" dirty="0">
                <a:solidFill>
                  <a:schemeClr val="tx1"/>
                </a:solidFill>
                <a:effectLst/>
                <a:latin typeface="+mn-lt"/>
                <a:ea typeface="+mn-ea"/>
                <a:cs typeface="+mn-cs"/>
              </a:rPr>
              <a:t>Mainwenden</a:t>
            </a:r>
            <a:r>
              <a:rPr lang="de-DE" sz="1200" kern="1200" dirty="0">
                <a:solidFill>
                  <a:schemeClr val="tx1"/>
                </a:solidFill>
                <a:effectLst/>
                <a:latin typeface="+mn-lt"/>
                <a:ea typeface="+mn-ea"/>
                <a:cs typeface="+mn-cs"/>
              </a:rPr>
              <a:t>) wurden auf ihrer Westwanderung oft Beute von byzantinischen und germanischen Menschenhändlern. Die Bezeichnung </a:t>
            </a:r>
            <a:r>
              <a:rPr lang="de-DE" sz="1200" b="1" i="1" kern="1200" dirty="0" err="1">
                <a:solidFill>
                  <a:schemeClr val="tx1"/>
                </a:solidFill>
                <a:effectLst/>
                <a:latin typeface="+mn-lt"/>
                <a:ea typeface="+mn-ea"/>
                <a:cs typeface="+mn-cs"/>
              </a:rPr>
              <a:t>sclavi</a:t>
            </a:r>
            <a:r>
              <a:rPr lang="de-DE" sz="1200" b="1"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hängt wohl damit zusammen. Ansonsten war seit dem Mittelalter der Begriff </a:t>
            </a:r>
            <a:r>
              <a:rPr lang="de-DE" sz="1200" b="1" i="1" kern="1200" dirty="0">
                <a:solidFill>
                  <a:schemeClr val="tx1"/>
                </a:solidFill>
                <a:effectLst/>
                <a:latin typeface="+mn-lt"/>
                <a:ea typeface="+mn-ea"/>
                <a:cs typeface="+mn-cs"/>
              </a:rPr>
              <a:t>Wenden</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als deutsche Bezeichnung für die Slawen üblich. So nannte die deutsche Hanse ihre Kernstädte das </a:t>
            </a:r>
            <a:r>
              <a:rPr lang="de-DE" sz="1200" b="1" i="1" kern="1200" dirty="0">
                <a:solidFill>
                  <a:schemeClr val="tx1"/>
                </a:solidFill>
                <a:effectLst/>
                <a:latin typeface="+mn-lt"/>
                <a:ea typeface="+mn-ea"/>
                <a:cs typeface="+mn-cs"/>
              </a:rPr>
              <a:t>Wendische Quartier</a:t>
            </a:r>
            <a:r>
              <a:rPr lang="de-DE" sz="1200" kern="1200" dirty="0">
                <a:solidFill>
                  <a:schemeClr val="tx1"/>
                </a:solidFill>
                <a:effectLst/>
                <a:latin typeface="+mn-lt"/>
                <a:ea typeface="+mn-ea"/>
                <a:cs typeface="+mn-cs"/>
              </a:rPr>
              <a:t>, und Eike von </a:t>
            </a:r>
            <a:r>
              <a:rPr lang="de-DE" sz="1200" kern="1200" dirty="0" err="1">
                <a:solidFill>
                  <a:schemeClr val="tx1"/>
                </a:solidFill>
                <a:effectLst/>
                <a:latin typeface="+mn-lt"/>
                <a:ea typeface="+mn-ea"/>
                <a:cs typeface="+mn-cs"/>
              </a:rPr>
              <a:t>Repgow</a:t>
            </a:r>
            <a:r>
              <a:rPr lang="de-DE" sz="1200" kern="1200" dirty="0">
                <a:solidFill>
                  <a:schemeClr val="tx1"/>
                </a:solidFill>
                <a:effectLst/>
                <a:latin typeface="+mn-lt"/>
                <a:ea typeface="+mn-ea"/>
                <a:cs typeface="+mn-cs"/>
              </a:rPr>
              <a:t> verwendete im Sachsenspiegel ausschließlich den Begriff </a:t>
            </a:r>
            <a:r>
              <a:rPr lang="de-DE" sz="1200" b="1" i="1" kern="1200" dirty="0">
                <a:solidFill>
                  <a:schemeClr val="tx1"/>
                </a:solidFill>
                <a:effectLst/>
                <a:latin typeface="+mn-lt"/>
                <a:ea typeface="+mn-ea"/>
                <a:cs typeface="+mn-cs"/>
              </a:rPr>
              <a:t>Wenden</a:t>
            </a:r>
            <a:r>
              <a:rPr lang="de-DE" sz="1200" kern="1200" dirty="0">
                <a:solidFill>
                  <a:schemeClr val="tx1"/>
                </a:solidFill>
                <a:effectLst/>
                <a:latin typeface="+mn-lt"/>
                <a:ea typeface="+mn-ea"/>
                <a:cs typeface="+mn-cs"/>
              </a:rPr>
              <a:t> für die Slawen. </a:t>
            </a:r>
          </a:p>
          <a:p>
            <a:r>
              <a:rPr lang="de-DE" sz="1200" kern="1200" dirty="0">
                <a:solidFill>
                  <a:schemeClr val="tx1"/>
                </a:solidFill>
                <a:effectLst/>
                <a:latin typeface="+mn-lt"/>
                <a:ea typeface="+mn-ea"/>
                <a:cs typeface="+mn-cs"/>
              </a:rPr>
              <a:t>Schmale/Störmer, S.81.</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Der </a:t>
            </a:r>
            <a:r>
              <a:rPr lang="de-DE" sz="1200" kern="1200" dirty="0" err="1">
                <a:solidFill>
                  <a:schemeClr val="tx1"/>
                </a:solidFill>
                <a:effectLst/>
                <a:latin typeface="+mn-lt"/>
                <a:ea typeface="+mn-ea"/>
                <a:cs typeface="+mn-cs"/>
              </a:rPr>
              <a:t>salzburgisch</a:t>
            </a:r>
            <a:r>
              <a:rPr lang="de-DE" sz="1200" kern="1200" dirty="0">
                <a:solidFill>
                  <a:schemeClr val="tx1"/>
                </a:solidFill>
                <a:effectLst/>
                <a:latin typeface="+mn-lt"/>
                <a:ea typeface="+mn-ea"/>
                <a:cs typeface="+mn-cs"/>
              </a:rPr>
              <a:t>-bayerische Beamte, Geograph, Historiker und Schriftsteller </a:t>
            </a:r>
            <a:r>
              <a:rPr lang="de-DE" sz="1200" b="1" kern="1200" dirty="0">
                <a:solidFill>
                  <a:schemeClr val="tx1"/>
                </a:solidFill>
                <a:effectLst/>
                <a:latin typeface="+mn-lt"/>
                <a:ea typeface="+mn-ea"/>
                <a:cs typeface="+mn-cs"/>
              </a:rPr>
              <a:t>Joseph Ernst Ritter von Koch-Sternfeld</a:t>
            </a:r>
            <a:r>
              <a:rPr lang="de-DE" sz="1200" kern="1200" dirty="0">
                <a:solidFill>
                  <a:schemeClr val="tx1"/>
                </a:solidFill>
                <a:effectLst/>
                <a:latin typeface="+mn-lt"/>
                <a:ea typeface="+mn-ea"/>
                <a:cs typeface="+mn-cs"/>
              </a:rPr>
              <a:t> (1778 – 1866)</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 schreibt 1825 in seinem Aufsatz </a:t>
            </a:r>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Ueber</a:t>
            </a:r>
            <a:r>
              <a:rPr lang="de-DE" sz="1200" i="1" kern="1200" dirty="0">
                <a:solidFill>
                  <a:schemeClr val="tx1"/>
                </a:solidFill>
                <a:effectLst/>
                <a:latin typeface="+mn-lt"/>
                <a:ea typeface="+mn-ea"/>
                <a:cs typeface="+mn-cs"/>
              </a:rPr>
              <a:t> den Wendepunkt der </a:t>
            </a:r>
            <a:r>
              <a:rPr lang="de-DE" sz="1200" i="1" kern="1200" dirty="0" err="1">
                <a:solidFill>
                  <a:schemeClr val="tx1"/>
                </a:solidFill>
                <a:effectLst/>
                <a:latin typeface="+mn-lt"/>
                <a:ea typeface="+mn-ea"/>
                <a:cs typeface="+mn-cs"/>
              </a:rPr>
              <a:t>slavischen</a:t>
            </a:r>
            <a:r>
              <a:rPr lang="de-DE" sz="1200" i="1" kern="1200" dirty="0">
                <a:solidFill>
                  <a:schemeClr val="tx1"/>
                </a:solidFill>
                <a:effectLst/>
                <a:latin typeface="+mn-lt"/>
                <a:ea typeface="+mn-ea"/>
                <a:cs typeface="+mn-cs"/>
              </a:rPr>
              <a:t> Macht im südlichen </a:t>
            </a:r>
            <a:r>
              <a:rPr lang="de-DE" sz="1200" i="1" kern="1200" dirty="0" err="1">
                <a:solidFill>
                  <a:schemeClr val="tx1"/>
                </a:solidFill>
                <a:effectLst/>
                <a:latin typeface="+mn-lt"/>
                <a:ea typeface="+mn-ea"/>
                <a:cs typeface="+mn-cs"/>
              </a:rPr>
              <a:t>Boiarien</a:t>
            </a:r>
            <a:r>
              <a:rPr lang="de-DE" sz="1200" i="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über unsere Gegend: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t>
            </a:r>
            <a:r>
              <a:rPr lang="de-DE" sz="1200" i="1" kern="1200" dirty="0">
                <a:solidFill>
                  <a:schemeClr val="tx1"/>
                </a:solidFill>
                <a:effectLst/>
                <a:latin typeface="+mn-lt"/>
                <a:ea typeface="+mn-ea"/>
                <a:cs typeface="+mn-cs"/>
              </a:rPr>
              <a:t>Zunächst vor den </a:t>
            </a:r>
            <a:r>
              <a:rPr lang="de-DE" sz="1200" i="1" kern="1200" dirty="0" err="1">
                <a:solidFill>
                  <a:schemeClr val="tx1"/>
                </a:solidFill>
                <a:effectLst/>
                <a:latin typeface="+mn-lt"/>
                <a:ea typeface="+mn-ea"/>
                <a:cs typeface="+mn-cs"/>
              </a:rPr>
              <a:t>Thoren</a:t>
            </a:r>
            <a:r>
              <a:rPr lang="de-DE" sz="1200" i="1" kern="1200" dirty="0">
                <a:solidFill>
                  <a:schemeClr val="tx1"/>
                </a:solidFill>
                <a:effectLst/>
                <a:latin typeface="+mn-lt"/>
                <a:ea typeface="+mn-ea"/>
                <a:cs typeface="+mn-cs"/>
              </a:rPr>
              <a:t> von </a:t>
            </a:r>
            <a:r>
              <a:rPr lang="de-DE" sz="1200" i="1" kern="1200" dirty="0" err="1">
                <a:solidFill>
                  <a:schemeClr val="tx1"/>
                </a:solidFill>
                <a:effectLst/>
                <a:latin typeface="+mn-lt"/>
                <a:ea typeface="+mn-ea"/>
                <a:cs typeface="+mn-cs"/>
              </a:rPr>
              <a:t>Wirzburg</a:t>
            </a:r>
            <a:r>
              <a:rPr lang="de-DE" sz="1200" i="1" kern="1200" dirty="0">
                <a:solidFill>
                  <a:schemeClr val="tx1"/>
                </a:solidFill>
                <a:effectLst/>
                <a:latin typeface="+mn-lt"/>
                <a:ea typeface="+mn-ea"/>
                <a:cs typeface="+mn-cs"/>
              </a:rPr>
              <a:t> erheben sich </a:t>
            </a:r>
            <a:r>
              <a:rPr lang="de-DE" sz="1200" b="1" i="1" kern="1200" dirty="0">
                <a:solidFill>
                  <a:schemeClr val="tx1"/>
                </a:solidFill>
                <a:effectLst/>
                <a:latin typeface="+mn-lt"/>
                <a:ea typeface="+mn-ea"/>
                <a:cs typeface="+mn-cs"/>
              </a:rPr>
              <a:t>die unverkennbaren Denkmäler des </a:t>
            </a:r>
            <a:r>
              <a:rPr lang="de-DE" sz="1200" b="1" i="1" kern="1200" dirty="0" err="1">
                <a:solidFill>
                  <a:schemeClr val="tx1"/>
                </a:solidFill>
                <a:effectLst/>
                <a:latin typeface="+mn-lt"/>
                <a:ea typeface="+mn-ea"/>
                <a:cs typeface="+mn-cs"/>
              </a:rPr>
              <a:t>slavischen</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Cultus</a:t>
            </a:r>
            <a:r>
              <a:rPr lang="de-DE" sz="1200" i="1" kern="1200" dirty="0">
                <a:solidFill>
                  <a:schemeClr val="tx1"/>
                </a:solidFill>
                <a:effectLst/>
                <a:latin typeface="+mn-lt"/>
                <a:ea typeface="+mn-ea"/>
                <a:cs typeface="+mn-cs"/>
              </a:rPr>
              <a:t>; nördlich </a:t>
            </a:r>
            <a:r>
              <a:rPr lang="de-DE" sz="1200" i="1" kern="1200" dirty="0" err="1">
                <a:solidFill>
                  <a:schemeClr val="tx1"/>
                </a:solidFill>
                <a:effectLst/>
                <a:latin typeface="+mn-lt"/>
                <a:ea typeface="+mn-ea"/>
                <a:cs typeface="+mn-cs"/>
              </a:rPr>
              <a:t>Veitshöchheim</a:t>
            </a:r>
            <a:r>
              <a:rPr lang="de-DE" sz="1200" i="1" kern="1200" dirty="0">
                <a:solidFill>
                  <a:schemeClr val="tx1"/>
                </a:solidFill>
                <a:effectLst/>
                <a:latin typeface="+mn-lt"/>
                <a:ea typeface="+mn-ea"/>
                <a:cs typeface="+mn-cs"/>
              </a:rPr>
              <a:t>, südlich der </a:t>
            </a:r>
            <a:r>
              <a:rPr lang="de-DE" sz="1200" i="1" kern="1200" dirty="0" err="1">
                <a:solidFill>
                  <a:schemeClr val="tx1"/>
                </a:solidFill>
                <a:effectLst/>
                <a:latin typeface="+mn-lt"/>
                <a:ea typeface="+mn-ea"/>
                <a:cs typeface="+mn-cs"/>
              </a:rPr>
              <a:t>Nicolausberg</a:t>
            </a:r>
            <a:r>
              <a:rPr lang="de-DE" sz="1200" i="1" kern="1200" dirty="0">
                <a:solidFill>
                  <a:schemeClr val="tx1"/>
                </a:solidFill>
                <a:effectLst/>
                <a:latin typeface="+mn-lt"/>
                <a:ea typeface="+mn-ea"/>
                <a:cs typeface="+mn-cs"/>
              </a:rPr>
              <a:t>. Die Gefilde rechts des </a:t>
            </a:r>
            <a:r>
              <a:rPr lang="de-DE" sz="1200" i="1" kern="1200" dirty="0" err="1">
                <a:solidFill>
                  <a:schemeClr val="tx1"/>
                </a:solidFill>
                <a:effectLst/>
                <a:latin typeface="+mn-lt"/>
                <a:ea typeface="+mn-ea"/>
                <a:cs typeface="+mn-cs"/>
              </a:rPr>
              <a:t>Mayns</a:t>
            </a:r>
            <a:r>
              <a:rPr lang="de-DE" sz="1200" i="1" kern="1200" dirty="0">
                <a:solidFill>
                  <a:schemeClr val="tx1"/>
                </a:solidFill>
                <a:effectLst/>
                <a:latin typeface="+mn-lt"/>
                <a:ea typeface="+mn-ea"/>
                <a:cs typeface="+mn-cs"/>
              </a:rPr>
              <a:t>, </a:t>
            </a:r>
            <a:r>
              <a:rPr lang="de-DE" sz="1200" b="1" i="1" kern="1200" dirty="0">
                <a:solidFill>
                  <a:schemeClr val="tx1"/>
                </a:solidFill>
                <a:effectLst/>
                <a:latin typeface="+mn-lt"/>
                <a:ea typeface="+mn-ea"/>
                <a:cs typeface="+mn-cs"/>
              </a:rPr>
              <a:t>von </a:t>
            </a:r>
            <a:r>
              <a:rPr lang="de-DE" sz="1200" b="1" i="1" kern="1200" dirty="0" err="1">
                <a:solidFill>
                  <a:schemeClr val="tx1"/>
                </a:solidFill>
                <a:effectLst/>
                <a:latin typeface="+mn-lt"/>
                <a:ea typeface="+mn-ea"/>
                <a:cs typeface="+mn-cs"/>
              </a:rPr>
              <a:t>Detelbach</a:t>
            </a:r>
            <a:r>
              <a:rPr lang="de-DE" sz="1200" b="1" i="1" kern="1200" dirty="0">
                <a:solidFill>
                  <a:schemeClr val="tx1"/>
                </a:solidFill>
                <a:effectLst/>
                <a:latin typeface="+mn-lt"/>
                <a:ea typeface="+mn-ea"/>
                <a:cs typeface="+mn-cs"/>
              </a:rPr>
              <a:t> bis Gramschatz</a:t>
            </a:r>
            <a:r>
              <a:rPr lang="de-DE" sz="1200" i="1" kern="1200" dirty="0">
                <a:solidFill>
                  <a:schemeClr val="tx1"/>
                </a:solidFill>
                <a:effectLst/>
                <a:latin typeface="+mn-lt"/>
                <a:ea typeface="+mn-ea"/>
                <a:cs typeface="+mn-cs"/>
              </a:rPr>
              <a:t>, weisen die Salbücher von Fulda als die </a:t>
            </a:r>
            <a:r>
              <a:rPr lang="de-DE" sz="1200" b="1" i="1" kern="1200" dirty="0" err="1">
                <a:solidFill>
                  <a:schemeClr val="tx1"/>
                </a:solidFill>
                <a:effectLst/>
                <a:latin typeface="+mn-lt"/>
                <a:ea typeface="+mn-ea"/>
                <a:cs typeface="+mn-cs"/>
              </a:rPr>
              <a:t>windische</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Hochheimermark</a:t>
            </a:r>
            <a:r>
              <a:rPr lang="de-DE" sz="1200" i="1" kern="1200" dirty="0">
                <a:solidFill>
                  <a:schemeClr val="tx1"/>
                </a:solidFill>
                <a:effectLst/>
                <a:latin typeface="+mn-lt"/>
                <a:ea typeface="+mn-ea"/>
                <a:cs typeface="+mn-cs"/>
              </a:rPr>
              <a:t> nach;   in deren Umfang die </a:t>
            </a:r>
            <a:r>
              <a:rPr lang="de-DE" sz="1200" b="1" i="1" kern="1200" dirty="0">
                <a:solidFill>
                  <a:schemeClr val="tx1"/>
                </a:solidFill>
                <a:effectLst/>
                <a:latin typeface="+mn-lt"/>
                <a:ea typeface="+mn-ea"/>
                <a:cs typeface="+mn-cs"/>
              </a:rPr>
              <a:t>Slaven</a:t>
            </a:r>
            <a:r>
              <a:rPr lang="de-DE" sz="1200" i="1" kern="1200" dirty="0">
                <a:solidFill>
                  <a:schemeClr val="tx1"/>
                </a:solidFill>
                <a:effectLst/>
                <a:latin typeface="+mn-lt"/>
                <a:ea typeface="+mn-ea"/>
                <a:cs typeface="+mn-cs"/>
              </a:rPr>
              <a:t> an den Hügeln von </a:t>
            </a:r>
            <a:r>
              <a:rPr lang="de-DE" sz="1200" b="1" i="1" kern="1200" dirty="0">
                <a:solidFill>
                  <a:schemeClr val="tx1"/>
                </a:solidFill>
                <a:effectLst/>
                <a:latin typeface="+mn-lt"/>
                <a:ea typeface="+mn-ea"/>
                <a:cs typeface="+mn-cs"/>
              </a:rPr>
              <a:t>Hochheim</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Veitshöchheim</a:t>
            </a:r>
            <a:r>
              <a:rPr lang="de-DE" sz="1200" kern="1200" dirty="0">
                <a:solidFill>
                  <a:schemeClr val="tx1"/>
                </a:solidFill>
                <a:effectLst/>
                <a:latin typeface="+mn-lt"/>
                <a:ea typeface="+mn-ea"/>
                <a:cs typeface="+mn-cs"/>
              </a:rPr>
              <a:t>)</a:t>
            </a:r>
            <a:r>
              <a:rPr lang="de-DE" sz="1200" i="1" kern="1200" dirty="0">
                <a:solidFill>
                  <a:schemeClr val="tx1"/>
                </a:solidFill>
                <a:effectLst/>
                <a:latin typeface="+mn-lt"/>
                <a:ea typeface="+mn-ea"/>
                <a:cs typeface="+mn-cs"/>
              </a:rPr>
              <a:t> Reben pflanzten, um </a:t>
            </a:r>
            <a:r>
              <a:rPr lang="de-DE" sz="1200" b="1" i="1" kern="1200" dirty="0" err="1">
                <a:solidFill>
                  <a:schemeClr val="tx1"/>
                </a:solidFill>
                <a:effectLst/>
                <a:latin typeface="+mn-lt"/>
                <a:ea typeface="+mn-ea"/>
                <a:cs typeface="+mn-cs"/>
              </a:rPr>
              <a:t>Proselsheim</a:t>
            </a:r>
            <a:r>
              <a:rPr lang="de-DE" sz="1200" i="1" kern="1200" dirty="0">
                <a:solidFill>
                  <a:schemeClr val="tx1"/>
                </a:solidFill>
                <a:effectLst/>
                <a:latin typeface="+mn-lt"/>
                <a:ea typeface="+mn-ea"/>
                <a:cs typeface="+mn-cs"/>
              </a:rPr>
              <a:t>  Hirse bauten, und im ausgebreiteten Walde zwischen </a:t>
            </a:r>
            <a:r>
              <a:rPr lang="de-DE" sz="1200" b="1" i="1" kern="1200" dirty="0" err="1">
                <a:solidFill>
                  <a:schemeClr val="tx1"/>
                </a:solidFill>
                <a:effectLst/>
                <a:latin typeface="+mn-lt"/>
                <a:ea typeface="+mn-ea"/>
                <a:cs typeface="+mn-cs"/>
              </a:rPr>
              <a:t>Rimpar</a:t>
            </a:r>
            <a:r>
              <a:rPr lang="de-DE" sz="1200" i="1" kern="1200" dirty="0">
                <a:solidFill>
                  <a:schemeClr val="tx1"/>
                </a:solidFill>
                <a:effectLst/>
                <a:latin typeface="+mn-lt"/>
                <a:ea typeface="+mn-ea"/>
                <a:cs typeface="+mn-cs"/>
              </a:rPr>
              <a:t> und </a:t>
            </a:r>
            <a:r>
              <a:rPr lang="de-DE" sz="1200" b="1" i="1" kern="1200" dirty="0" err="1">
                <a:solidFill>
                  <a:schemeClr val="tx1"/>
                </a:solidFill>
                <a:effectLst/>
                <a:latin typeface="+mn-lt"/>
                <a:ea typeface="+mn-ea"/>
                <a:cs typeface="+mn-cs"/>
              </a:rPr>
              <a:t>Jobsthal</a:t>
            </a:r>
            <a:r>
              <a:rPr lang="de-DE" sz="1200" i="1" kern="1200" dirty="0">
                <a:solidFill>
                  <a:schemeClr val="tx1"/>
                </a:solidFill>
                <a:effectLst/>
                <a:latin typeface="+mn-lt"/>
                <a:ea typeface="+mn-ea"/>
                <a:cs typeface="+mn-cs"/>
              </a:rPr>
              <a:t> ihre Wehren gegen zudringliche Horden aufrichteten. Um die Mitte des sechsten Jahrhunderts waren sie ... als fleißige Haus- und </a:t>
            </a:r>
            <a:r>
              <a:rPr lang="de-DE" sz="1200" i="1" kern="1200" dirty="0" err="1">
                <a:solidFill>
                  <a:schemeClr val="tx1"/>
                </a:solidFill>
                <a:effectLst/>
                <a:latin typeface="+mn-lt"/>
                <a:ea typeface="+mn-ea"/>
                <a:cs typeface="+mn-cs"/>
              </a:rPr>
              <a:t>Landwirthe</a:t>
            </a:r>
            <a:r>
              <a:rPr lang="de-DE" sz="1200" i="1" kern="1200" dirty="0">
                <a:solidFill>
                  <a:schemeClr val="tx1"/>
                </a:solidFill>
                <a:effectLst/>
                <a:latin typeface="+mn-lt"/>
                <a:ea typeface="+mn-ea"/>
                <a:cs typeface="+mn-cs"/>
              </a:rPr>
              <a:t> </a:t>
            </a:r>
            <a:r>
              <a:rPr lang="de-DE" sz="1200" b="1" i="1" kern="1200" dirty="0">
                <a:solidFill>
                  <a:schemeClr val="tx1"/>
                </a:solidFill>
                <a:effectLst/>
                <a:latin typeface="+mn-lt"/>
                <a:ea typeface="+mn-ea"/>
                <a:cs typeface="+mn-cs"/>
              </a:rPr>
              <a:t>bis an den östlichen Teil der Gehänge des </a:t>
            </a:r>
            <a:r>
              <a:rPr lang="de-DE" sz="1200" b="1" i="1" kern="1200" dirty="0" err="1">
                <a:solidFill>
                  <a:schemeClr val="tx1"/>
                </a:solidFill>
                <a:effectLst/>
                <a:latin typeface="+mn-lt"/>
                <a:ea typeface="+mn-ea"/>
                <a:cs typeface="+mn-cs"/>
              </a:rPr>
              <a:t>Speßharts</a:t>
            </a:r>
            <a:r>
              <a:rPr lang="de-DE" sz="1200" i="1" kern="1200" dirty="0">
                <a:solidFill>
                  <a:schemeClr val="tx1"/>
                </a:solidFill>
                <a:effectLst/>
                <a:latin typeface="+mn-lt"/>
                <a:ea typeface="+mn-ea"/>
                <a:cs typeface="+mn-cs"/>
              </a:rPr>
              <a:t> vorgerückt. </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Joseph Ernst Ritter von Koch-Sternfeld, </a:t>
            </a:r>
            <a:r>
              <a:rPr lang="de-DE" sz="1200" i="1" kern="1200" dirty="0" err="1">
                <a:solidFill>
                  <a:schemeClr val="tx1"/>
                </a:solidFill>
                <a:effectLst/>
                <a:latin typeface="+mn-lt"/>
                <a:ea typeface="+mn-ea"/>
                <a:cs typeface="+mn-cs"/>
              </a:rPr>
              <a:t>Beyträge</a:t>
            </a:r>
            <a:r>
              <a:rPr lang="de-DE" sz="1200" i="1" kern="1200" dirty="0">
                <a:solidFill>
                  <a:schemeClr val="tx1"/>
                </a:solidFill>
                <a:effectLst/>
                <a:latin typeface="+mn-lt"/>
                <a:ea typeface="+mn-ea"/>
                <a:cs typeface="+mn-cs"/>
              </a:rPr>
              <a:t> zur </a:t>
            </a:r>
            <a:r>
              <a:rPr lang="de-DE" sz="1200" i="1" kern="1200" dirty="0" err="1">
                <a:solidFill>
                  <a:schemeClr val="tx1"/>
                </a:solidFill>
                <a:effectLst/>
                <a:latin typeface="+mn-lt"/>
                <a:ea typeface="+mn-ea"/>
                <a:cs typeface="+mn-cs"/>
              </a:rPr>
              <a:t>teutschen</a:t>
            </a:r>
            <a:r>
              <a:rPr lang="de-DE" sz="1200" i="1" kern="1200" dirty="0">
                <a:solidFill>
                  <a:schemeClr val="tx1"/>
                </a:solidFill>
                <a:effectLst/>
                <a:latin typeface="+mn-lt"/>
                <a:ea typeface="+mn-ea"/>
                <a:cs typeface="+mn-cs"/>
              </a:rPr>
              <a:t> Länder-, Völker-, Sitten- und Staaten-Kunde</a:t>
            </a:r>
            <a:r>
              <a:rPr lang="de-DE" sz="1200" kern="1200" dirty="0">
                <a:solidFill>
                  <a:schemeClr val="tx1"/>
                </a:solidFill>
                <a:effectLst/>
                <a:latin typeface="+mn-lt"/>
                <a:ea typeface="+mn-ea"/>
                <a:cs typeface="+mn-cs"/>
              </a:rPr>
              <a:t>, 1. Band, Passau, 1825, S. 165ff.</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den von Johannes </a:t>
            </a:r>
            <a:r>
              <a:rPr lang="de-DE" sz="1200" kern="1200" dirty="0" err="1">
                <a:solidFill>
                  <a:schemeClr val="tx1"/>
                </a:solidFill>
                <a:effectLst/>
                <a:latin typeface="+mn-lt"/>
                <a:ea typeface="+mn-ea"/>
                <a:cs typeface="+mn-cs"/>
              </a:rPr>
              <a:t>Pistorius</a:t>
            </a:r>
            <a:r>
              <a:rPr lang="de-DE" sz="1200" kern="1200" dirty="0">
                <a:solidFill>
                  <a:schemeClr val="tx1"/>
                </a:solidFill>
                <a:effectLst/>
                <a:latin typeface="+mn-lt"/>
                <a:ea typeface="+mn-ea"/>
                <a:cs typeface="+mn-cs"/>
              </a:rPr>
              <a:t> (1546 - 1608) herausgegebenen und bis auf einen Band im Original verschollenen  Fuldaer Salbüchern sind am Rande von Kapitel XXVI im </a:t>
            </a:r>
            <a:r>
              <a:rPr lang="de-DE" sz="1200" kern="1200" dirty="0" err="1">
                <a:solidFill>
                  <a:schemeClr val="tx1"/>
                </a:solidFill>
                <a:effectLst/>
                <a:latin typeface="+mn-lt"/>
                <a:ea typeface="+mn-ea"/>
                <a:cs typeface="+mn-cs"/>
              </a:rPr>
              <a:t>Fuldensium</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Liber</a:t>
            </a:r>
            <a:r>
              <a:rPr lang="de-DE" sz="1200" kern="1200" dirty="0">
                <a:solidFill>
                  <a:schemeClr val="tx1"/>
                </a:solidFill>
                <a:effectLst/>
                <a:latin typeface="+mn-lt"/>
                <a:ea typeface="+mn-ea"/>
                <a:cs typeface="+mn-cs"/>
              </a:rPr>
              <a:t> II drei Marken vermerkt: </a:t>
            </a:r>
            <a:r>
              <a:rPr lang="de-DE" sz="1200" i="1" kern="1200" dirty="0" err="1">
                <a:solidFill>
                  <a:schemeClr val="tx1"/>
                </a:solidFill>
                <a:effectLst/>
                <a:latin typeface="+mn-lt"/>
                <a:ea typeface="+mn-ea"/>
                <a:cs typeface="+mn-cs"/>
              </a:rPr>
              <a:t>Suuinfurter</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marca</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Folcfelder</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marca</a:t>
            </a:r>
            <a:r>
              <a:rPr lang="de-DE" sz="1200"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Winido</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marca</a:t>
            </a:r>
            <a:r>
              <a:rPr lang="de-DE"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Johannes </a:t>
            </a:r>
            <a:r>
              <a:rPr lang="en-US" sz="1200" kern="1200" dirty="0" err="1">
                <a:solidFill>
                  <a:schemeClr val="tx1"/>
                </a:solidFill>
                <a:effectLst/>
                <a:latin typeface="+mn-lt"/>
                <a:ea typeface="+mn-ea"/>
                <a:cs typeface="+mn-cs"/>
              </a:rPr>
              <a:t>Pistorius</a:t>
            </a:r>
            <a:r>
              <a:rPr lang="en-US" sz="1200" kern="1200" dirty="0">
                <a:solidFill>
                  <a:schemeClr val="tx1"/>
                </a:solidFill>
                <a:effectLst/>
                <a:latin typeface="+mn-lt"/>
                <a:ea typeface="+mn-ea"/>
                <a:cs typeface="+mn-cs"/>
              </a:rPr>
              <a:t>, ed.,  </a:t>
            </a:r>
            <a:r>
              <a:rPr lang="en-US" sz="1200" i="1" kern="1200" dirty="0" err="1">
                <a:solidFill>
                  <a:schemeClr val="tx1"/>
                </a:solidFill>
                <a:effectLst/>
                <a:latin typeface="+mn-lt"/>
                <a:ea typeface="+mn-ea"/>
                <a:cs typeface="+mn-cs"/>
              </a:rPr>
              <a:t>Rerum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Germanicarum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scriptores</a:t>
            </a:r>
            <a:r>
              <a:rPr lang="en-US" sz="1200" i="1" kern="1200" dirty="0">
                <a:solidFill>
                  <a:schemeClr val="tx1"/>
                </a:solidFill>
                <a:effectLst/>
                <a:latin typeface="+mn-lt"/>
                <a:ea typeface="+mn-ea"/>
                <a:cs typeface="+mn-cs"/>
              </a:rPr>
              <a:t> aliquot </a:t>
            </a:r>
            <a:r>
              <a:rPr lang="en-US" sz="1200" i="1" kern="1200" dirty="0" err="1">
                <a:solidFill>
                  <a:schemeClr val="tx1"/>
                </a:solidFill>
                <a:effectLst/>
                <a:latin typeface="+mn-lt"/>
                <a:ea typeface="+mn-ea"/>
                <a:cs typeface="+mn-cs"/>
              </a:rPr>
              <a:t>insignes</a:t>
            </a:r>
            <a:r>
              <a:rPr lang="en-US" sz="1200" i="1" kern="1200" dirty="0">
                <a:solidFill>
                  <a:schemeClr val="tx1"/>
                </a:solidFill>
                <a:effectLst/>
                <a:latin typeface="+mn-lt"/>
                <a:ea typeface="+mn-ea"/>
                <a:cs typeface="+mn-cs"/>
              </a:rPr>
              <a:t>, qui </a:t>
            </a:r>
            <a:r>
              <a:rPr lang="en-US" sz="1200" i="1" kern="1200" dirty="0" err="1">
                <a:solidFill>
                  <a:schemeClr val="tx1"/>
                </a:solidFill>
                <a:effectLst/>
                <a:latin typeface="+mn-lt"/>
                <a:ea typeface="+mn-ea"/>
                <a:cs typeface="+mn-cs"/>
              </a:rPr>
              <a:t>historiam</a:t>
            </a:r>
            <a:r>
              <a:rPr lang="en-US" sz="1200" i="1" kern="1200" dirty="0">
                <a:solidFill>
                  <a:schemeClr val="tx1"/>
                </a:solidFill>
                <a:effectLst/>
                <a:latin typeface="+mn-lt"/>
                <a:ea typeface="+mn-ea"/>
                <a:cs typeface="+mn-cs"/>
              </a:rPr>
              <a:t> et res </a:t>
            </a:r>
            <a:r>
              <a:rPr lang="en-US" sz="1200" i="1" kern="1200" dirty="0" err="1">
                <a:solidFill>
                  <a:schemeClr val="tx1"/>
                </a:solidFill>
                <a:effectLst/>
                <a:latin typeface="+mn-lt"/>
                <a:ea typeface="+mn-ea"/>
                <a:cs typeface="+mn-cs"/>
              </a:rPr>
              <a:t>gestas</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Germanorum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medii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potissimum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aevi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inde</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Carolo</a:t>
            </a:r>
            <a:r>
              <a:rPr lang="en-US" sz="1200" i="1" kern="1200" dirty="0">
                <a:solidFill>
                  <a:schemeClr val="tx1"/>
                </a:solidFill>
                <a:effectLst/>
                <a:latin typeface="+mn-lt"/>
                <a:ea typeface="+mn-ea"/>
                <a:cs typeface="+mn-cs"/>
              </a:rPr>
              <a:t> M. ad </a:t>
            </a:r>
            <a:r>
              <a:rPr lang="en-US" sz="1200" i="1" kern="1200" dirty="0" err="1">
                <a:solidFill>
                  <a:schemeClr val="tx1"/>
                </a:solidFill>
                <a:effectLst/>
                <a:latin typeface="+mn-lt"/>
                <a:ea typeface="+mn-ea"/>
                <a:cs typeface="+mn-cs"/>
              </a:rPr>
              <a:t>Carolum</a:t>
            </a:r>
            <a:r>
              <a:rPr lang="en-US" sz="1200" i="1" kern="1200" dirty="0">
                <a:solidFill>
                  <a:schemeClr val="tx1"/>
                </a:solidFill>
                <a:effectLst/>
                <a:latin typeface="+mn-lt"/>
                <a:ea typeface="+mn-ea"/>
                <a:cs typeface="+mn-cs"/>
              </a:rPr>
              <a:t> V </a:t>
            </a:r>
            <a:r>
              <a:rPr lang="en-US" sz="1200" i="1" kern="1200" dirty="0" err="1">
                <a:solidFill>
                  <a:schemeClr val="tx1"/>
                </a:solidFill>
                <a:effectLst/>
                <a:latin typeface="+mn-lt"/>
                <a:ea typeface="+mn-ea"/>
                <a:cs typeface="+mn-cs"/>
              </a:rPr>
              <a:t>usqve</a:t>
            </a:r>
            <a:r>
              <a:rPr lang="en-US" sz="1200" i="1" kern="1200" dirty="0">
                <a:solidFill>
                  <a:schemeClr val="tx1"/>
                </a:solidFill>
                <a:effectLst/>
                <a:latin typeface="+mn-lt"/>
                <a:ea typeface="+mn-ea"/>
                <a:cs typeface="+mn-cs"/>
              </a:rPr>
              <a:t>, per </a:t>
            </a:r>
            <a:r>
              <a:rPr lang="en-US" sz="1200" i="1" kern="1200" dirty="0" err="1">
                <a:solidFill>
                  <a:schemeClr val="tx1"/>
                </a:solidFill>
                <a:effectLst/>
                <a:latin typeface="+mn-lt"/>
                <a:ea typeface="+mn-ea"/>
                <a:cs typeface="+mn-cs"/>
              </a:rPr>
              <a:t>annales</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litteris</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consignarunt</a:t>
            </a:r>
            <a:r>
              <a:rPr lang="en-US" sz="1200" kern="1200" dirty="0">
                <a:solidFill>
                  <a:schemeClr val="tx1"/>
                </a:solidFill>
                <a:effectLst/>
                <a:latin typeface="+mn-lt"/>
                <a:ea typeface="+mn-ea"/>
                <a:cs typeface="+mn-cs"/>
              </a:rPr>
              <a:t>, 3. </a:t>
            </a:r>
            <a:r>
              <a:rPr lang="de-DE" sz="1200" kern="1200" dirty="0">
                <a:solidFill>
                  <a:schemeClr val="tx1"/>
                </a:solidFill>
                <a:effectLst/>
                <a:latin typeface="+mn-lt"/>
                <a:ea typeface="+mn-ea"/>
                <a:cs typeface="+mn-cs"/>
              </a:rPr>
              <a:t>Ausgabe, </a:t>
            </a:r>
            <a:r>
              <a:rPr lang="de-DE" sz="1200" kern="1200" dirty="0" err="1">
                <a:solidFill>
                  <a:schemeClr val="tx1"/>
                </a:solidFill>
                <a:effectLst/>
                <a:latin typeface="+mn-lt"/>
                <a:ea typeface="+mn-ea"/>
                <a:cs typeface="+mn-cs"/>
              </a:rPr>
              <a:t>ed</a:t>
            </a:r>
            <a:r>
              <a:rPr lang="de-DE" sz="1200" kern="1200" dirty="0">
                <a:solidFill>
                  <a:schemeClr val="tx1"/>
                </a:solidFill>
                <a:effectLst/>
                <a:latin typeface="+mn-lt"/>
                <a:ea typeface="+mn-ea"/>
                <a:cs typeface="+mn-cs"/>
              </a:rPr>
              <a:t>. Burkhard </a:t>
            </a:r>
            <a:r>
              <a:rPr lang="de-DE" sz="1200" kern="1200" dirty="0" err="1">
                <a:solidFill>
                  <a:schemeClr val="tx1"/>
                </a:solidFill>
                <a:effectLst/>
                <a:latin typeface="+mn-lt"/>
                <a:ea typeface="+mn-ea"/>
                <a:cs typeface="+mn-cs"/>
              </a:rPr>
              <a:t>Gotthelf</a:t>
            </a:r>
            <a:r>
              <a:rPr lang="de-DE" sz="1200" kern="1200" dirty="0">
                <a:solidFill>
                  <a:schemeClr val="tx1"/>
                </a:solidFill>
                <a:effectLst/>
                <a:latin typeface="+mn-lt"/>
                <a:ea typeface="+mn-ea"/>
                <a:cs typeface="+mn-cs"/>
              </a:rPr>
              <a:t> Struve, Band 3, Regensburg, 1726, S. 555</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Laut den Fuldaer Salbüchern schenkte am 12. September 790 ein gewisser </a:t>
            </a:r>
            <a:r>
              <a:rPr lang="de-DE" sz="1200" i="1" kern="1200" dirty="0" err="1">
                <a:solidFill>
                  <a:schemeClr val="tx1"/>
                </a:solidFill>
                <a:effectLst/>
                <a:latin typeface="+mn-lt"/>
                <a:ea typeface="+mn-ea"/>
                <a:cs typeface="+mn-cs"/>
              </a:rPr>
              <a:t>Hiltrich</a:t>
            </a:r>
            <a:r>
              <a:rPr lang="de-DE" sz="1200" kern="1200" dirty="0">
                <a:solidFill>
                  <a:schemeClr val="tx1"/>
                </a:solidFill>
                <a:effectLst/>
                <a:latin typeface="+mn-lt"/>
                <a:ea typeface="+mn-ea"/>
                <a:cs typeface="+mn-cs"/>
              </a:rPr>
              <a:t> zusammen mit seiner Frau </a:t>
            </a:r>
            <a:r>
              <a:rPr lang="de-DE" sz="1200" i="1" kern="1200" dirty="0" err="1">
                <a:solidFill>
                  <a:schemeClr val="tx1"/>
                </a:solidFill>
                <a:effectLst/>
                <a:latin typeface="+mn-lt"/>
                <a:ea typeface="+mn-ea"/>
                <a:cs typeface="+mn-cs"/>
              </a:rPr>
              <a:t>Hruadun</a:t>
            </a:r>
            <a:r>
              <a:rPr lang="de-DE" sz="1200" kern="1200" dirty="0">
                <a:solidFill>
                  <a:schemeClr val="tx1"/>
                </a:solidFill>
                <a:effectLst/>
                <a:latin typeface="+mn-lt"/>
                <a:ea typeface="+mn-ea"/>
                <a:cs typeface="+mn-cs"/>
              </a:rPr>
              <a:t> dem Kloster Fulda Besitz in unserer Gegend: </a:t>
            </a:r>
            <a:r>
              <a:rPr lang="de-DE" sz="1200" i="1" kern="1200" dirty="0">
                <a:solidFill>
                  <a:schemeClr val="tx1"/>
                </a:solidFill>
                <a:effectLst/>
                <a:latin typeface="+mn-lt"/>
                <a:ea typeface="+mn-ea"/>
                <a:cs typeface="+mn-cs"/>
              </a:rPr>
              <a:t>„ ... </a:t>
            </a:r>
            <a:r>
              <a:rPr lang="de-DE" sz="1200" i="1" kern="1200" dirty="0" err="1">
                <a:solidFill>
                  <a:schemeClr val="tx1"/>
                </a:solidFill>
                <a:effectLst/>
                <a:latin typeface="+mn-lt"/>
                <a:ea typeface="+mn-ea"/>
                <a:cs typeface="+mn-cs"/>
              </a:rPr>
              <a:t>ego</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Dei</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nomine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Hiltrih</a:t>
            </a:r>
            <a:r>
              <a:rPr lang="de-DE" sz="1200" i="1" kern="1200" dirty="0">
                <a:solidFill>
                  <a:schemeClr val="tx1"/>
                </a:solidFill>
                <a:effectLst/>
                <a:latin typeface="+mn-lt"/>
                <a:ea typeface="+mn-ea"/>
                <a:cs typeface="+mn-cs"/>
              </a:rPr>
              <a:t>, pro </a:t>
            </a:r>
            <a:r>
              <a:rPr lang="de-DE" sz="1200" i="1" kern="1200" dirty="0" err="1">
                <a:solidFill>
                  <a:schemeClr val="tx1"/>
                </a:solidFill>
                <a:effectLst/>
                <a:latin typeface="+mn-lt"/>
                <a:ea typeface="+mn-ea"/>
                <a:cs typeface="+mn-cs"/>
              </a:rPr>
              <a:t>me</a:t>
            </a:r>
            <a:r>
              <a:rPr lang="de-DE" sz="1200" i="1" kern="1200" dirty="0">
                <a:solidFill>
                  <a:schemeClr val="tx1"/>
                </a:solidFill>
                <a:effectLst/>
                <a:latin typeface="+mn-lt"/>
                <a:ea typeface="+mn-ea"/>
                <a:cs typeface="+mn-cs"/>
              </a:rPr>
              <a:t> et </a:t>
            </a:r>
            <a:r>
              <a:rPr lang="de-DE" sz="1200" i="1" kern="1200" dirty="0" err="1">
                <a:solidFill>
                  <a:schemeClr val="tx1"/>
                </a:solidFill>
                <a:effectLst/>
                <a:latin typeface="+mn-lt"/>
                <a:ea typeface="+mn-ea"/>
                <a:cs typeface="+mn-cs"/>
              </a:rPr>
              <a:t>conjuge</a:t>
            </a:r>
            <a:r>
              <a:rPr lang="de-DE" sz="1200" i="1" kern="1200" dirty="0">
                <a:solidFill>
                  <a:schemeClr val="tx1"/>
                </a:solidFill>
                <a:effectLst/>
                <a:latin typeface="+mn-lt"/>
                <a:ea typeface="+mn-ea"/>
                <a:cs typeface="+mn-cs"/>
              </a:rPr>
              <a:t> mea </a:t>
            </a:r>
            <a:r>
              <a:rPr lang="de-DE" sz="1200" i="1" kern="1200" dirty="0" err="1">
                <a:solidFill>
                  <a:schemeClr val="tx1"/>
                </a:solidFill>
                <a:effectLst/>
                <a:latin typeface="+mn-lt"/>
                <a:ea typeface="+mn-ea"/>
                <a:cs typeface="+mn-cs"/>
              </a:rPr>
              <a:t>Hruadunne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dono</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atque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trade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quicqid</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pago</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Grapfeld</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(Grabfeldgau)</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Suuinfurtero</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marca</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(Schweinfurter Mark, erste Erwähnung Schweinfurts)</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ego</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Hiltrich</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proprietatis</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habui</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excepta</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una</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huoba</a:t>
            </a:r>
            <a:r>
              <a:rPr lang="de-DE" sz="1200" i="1" kern="1200" dirty="0">
                <a:solidFill>
                  <a:schemeClr val="tx1"/>
                </a:solidFill>
                <a:effectLst/>
                <a:latin typeface="+mn-lt"/>
                <a:ea typeface="+mn-ea"/>
                <a:cs typeface="+mn-cs"/>
              </a:rPr>
              <a:t>, et </a:t>
            </a:r>
            <a:r>
              <a:rPr lang="de-DE" sz="1200" i="1" kern="1200" dirty="0" err="1">
                <a:solidFill>
                  <a:schemeClr val="tx1"/>
                </a:solidFill>
                <a:effectLst/>
                <a:latin typeface="+mn-lt"/>
                <a:ea typeface="+mn-ea"/>
                <a:cs typeface="+mn-cs"/>
              </a:rPr>
              <a:t>quicquid</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conjux</a:t>
            </a:r>
            <a:r>
              <a:rPr lang="de-DE" sz="1200" i="1" kern="1200" dirty="0">
                <a:solidFill>
                  <a:schemeClr val="tx1"/>
                </a:solidFill>
                <a:effectLst/>
                <a:latin typeface="+mn-lt"/>
                <a:ea typeface="+mn-ea"/>
                <a:cs typeface="+mn-cs"/>
              </a:rPr>
              <a:t> mea </a:t>
            </a:r>
            <a:r>
              <a:rPr lang="de-DE" sz="1200" i="1" kern="1200" dirty="0" err="1">
                <a:solidFill>
                  <a:schemeClr val="tx1"/>
                </a:solidFill>
                <a:effectLst/>
                <a:latin typeface="+mn-lt"/>
                <a:ea typeface="+mn-ea"/>
                <a:cs typeface="+mn-cs"/>
              </a:rPr>
              <a:t>Hruadun</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Uringosteti</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Brünnstadt</a:t>
            </a:r>
            <a:r>
              <a:rPr lang="de-DE" sz="1200" kern="1200" dirty="0">
                <a:solidFill>
                  <a:schemeClr val="tx1"/>
                </a:solidFill>
                <a:effectLst/>
                <a:latin typeface="+mn-lt"/>
                <a:ea typeface="+mn-ea"/>
                <a:cs typeface="+mn-cs"/>
              </a:rPr>
              <a:t>)</a:t>
            </a:r>
            <a:r>
              <a:rPr lang="de-DE" sz="1200" i="1" kern="1200" dirty="0">
                <a:solidFill>
                  <a:schemeClr val="tx1"/>
                </a:solidFill>
                <a:effectLst/>
                <a:latin typeface="+mn-lt"/>
                <a:ea typeface="+mn-ea"/>
                <a:cs typeface="+mn-cs"/>
              </a:rPr>
              <a:t> &amp; in </a:t>
            </a:r>
            <a:r>
              <a:rPr lang="de-DE" sz="1200" i="1" kern="1200" dirty="0" err="1">
                <a:solidFill>
                  <a:schemeClr val="tx1"/>
                </a:solidFill>
                <a:effectLst/>
                <a:latin typeface="+mn-lt"/>
                <a:ea typeface="+mn-ea"/>
                <a:cs typeface="+mn-cs"/>
              </a:rPr>
              <a:t>Coldleibesheim</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Kolitzheim</a:t>
            </a:r>
            <a:r>
              <a:rPr lang="de-DE" sz="1200"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id</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est</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Folcfeldeno</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marca</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(Volkfeldgau) </a:t>
            </a:r>
            <a:r>
              <a:rPr lang="de-DE" sz="1200" i="1" kern="1200" dirty="0">
                <a:solidFill>
                  <a:schemeClr val="tx1"/>
                </a:solidFill>
                <a:effectLst/>
                <a:latin typeface="+mn-lt"/>
                <a:ea typeface="+mn-ea"/>
                <a:cs typeface="+mn-cs"/>
              </a:rPr>
              <a:t>proprium, &amp; in </a:t>
            </a:r>
            <a:r>
              <a:rPr lang="de-DE" sz="1200" i="1" kern="1200" dirty="0" err="1">
                <a:solidFill>
                  <a:schemeClr val="tx1"/>
                </a:solidFill>
                <a:effectLst/>
                <a:latin typeface="+mn-lt"/>
                <a:ea typeface="+mn-ea"/>
                <a:cs typeface="+mn-cs"/>
              </a:rPr>
              <a:t>spiozesheim</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(Spießheim)</a:t>
            </a:r>
            <a:r>
              <a:rPr lang="de-DE" sz="1200" i="1" kern="1200" dirty="0">
                <a:solidFill>
                  <a:schemeClr val="tx1"/>
                </a:solidFill>
                <a:effectLst/>
                <a:latin typeface="+mn-lt"/>
                <a:ea typeface="+mn-ea"/>
                <a:cs typeface="+mn-cs"/>
              </a:rPr>
              <a:t>, &amp; </a:t>
            </a:r>
            <a:r>
              <a:rPr lang="de-DE" sz="1200" i="1" kern="1200" dirty="0" err="1">
                <a:solidFill>
                  <a:schemeClr val="tx1"/>
                </a:solidFill>
                <a:effectLst/>
                <a:latin typeface="+mn-lt"/>
                <a:ea typeface="+mn-ea"/>
                <a:cs typeface="+mn-cs"/>
              </a:rPr>
              <a:t>quicquid</a:t>
            </a:r>
            <a:r>
              <a:rPr lang="de-DE" sz="1200" i="1" kern="1200" dirty="0">
                <a:solidFill>
                  <a:schemeClr val="tx1"/>
                </a:solidFill>
                <a:effectLst/>
                <a:latin typeface="+mn-lt"/>
                <a:ea typeface="+mn-ea"/>
                <a:cs typeface="+mn-cs"/>
              </a:rPr>
              <a:t> in </a:t>
            </a:r>
            <a:r>
              <a:rPr lang="de-DE" sz="1200" b="1" i="1" kern="1200" dirty="0" err="1">
                <a:solidFill>
                  <a:schemeClr val="tx1"/>
                </a:solidFill>
                <a:effectLst/>
                <a:latin typeface="+mn-lt"/>
                <a:ea typeface="+mn-ea"/>
                <a:cs typeface="+mn-cs"/>
              </a:rPr>
              <a:t>winido</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hoheimono</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marcu</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windische</a:t>
            </a:r>
            <a:r>
              <a:rPr lang="de-DE" sz="1200" kern="1200" dirty="0">
                <a:solidFill>
                  <a:schemeClr val="tx1"/>
                </a:solidFill>
                <a:effectLst/>
                <a:latin typeface="+mn-lt"/>
                <a:ea typeface="+mn-ea"/>
                <a:cs typeface="+mn-cs"/>
              </a:rPr>
              <a:t> Hochheimer Mark bzw. </a:t>
            </a:r>
            <a:r>
              <a:rPr lang="de-DE" sz="1200" kern="1200" dirty="0" err="1">
                <a:solidFill>
                  <a:schemeClr val="tx1"/>
                </a:solidFill>
                <a:effectLst/>
                <a:latin typeface="+mn-lt"/>
                <a:ea typeface="+mn-ea"/>
                <a:cs typeface="+mn-cs"/>
              </a:rPr>
              <a:t>Hoheimer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Wendenmark</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nos </a:t>
            </a:r>
            <a:r>
              <a:rPr lang="de-DE" sz="1200" i="1" kern="1200" dirty="0" err="1">
                <a:solidFill>
                  <a:schemeClr val="tx1"/>
                </a:solidFill>
                <a:effectLst/>
                <a:latin typeface="+mn-lt"/>
                <a:ea typeface="+mn-ea"/>
                <a:cs typeface="+mn-cs"/>
              </a:rPr>
              <a:t>simul</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habuimus</a:t>
            </a:r>
            <a:r>
              <a:rPr lang="de-DE" sz="1200" i="1" kern="1200" dirty="0">
                <a:solidFill>
                  <a:schemeClr val="tx1"/>
                </a:solidFill>
                <a:effectLst/>
                <a:latin typeface="+mn-lt"/>
                <a:ea typeface="+mn-ea"/>
                <a:cs typeface="+mn-cs"/>
              </a:rPr>
              <a:t>, &amp; </a:t>
            </a:r>
            <a:r>
              <a:rPr lang="de-DE" sz="1200" i="1" kern="1200" dirty="0" err="1">
                <a:solidFill>
                  <a:schemeClr val="tx1"/>
                </a:solidFill>
                <a:effectLst/>
                <a:latin typeface="+mn-lt"/>
                <a:ea typeface="+mn-ea"/>
                <a:cs typeface="+mn-cs"/>
              </a:rPr>
              <a:t>quicquid</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Ascahu</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Gauaschach</a:t>
            </a:r>
            <a:r>
              <a:rPr lang="de-DE" sz="1200" kern="1200" dirty="0">
                <a:solidFill>
                  <a:schemeClr val="tx1"/>
                </a:solidFill>
                <a:effectLst/>
                <a:latin typeface="+mn-lt"/>
                <a:ea typeface="+mn-ea"/>
                <a:cs typeface="+mn-cs"/>
              </a:rPr>
              <a:t>, OT Hammelburg)</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absque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tribus</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hobunis</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id</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est</a:t>
            </a:r>
            <a:r>
              <a:rPr lang="de-DE" sz="1200" i="1" kern="1200" dirty="0">
                <a:solidFill>
                  <a:schemeClr val="tx1"/>
                </a:solidFill>
                <a:effectLst/>
                <a:latin typeface="+mn-lt"/>
                <a:ea typeface="+mn-ea"/>
                <a:cs typeface="+mn-cs"/>
              </a:rPr>
              <a:t>, in </a:t>
            </a:r>
            <a:r>
              <a:rPr lang="de-DE" sz="1200" i="1" kern="1200" dirty="0" err="1">
                <a:solidFill>
                  <a:schemeClr val="tx1"/>
                </a:solidFill>
                <a:effectLst/>
                <a:latin typeface="+mn-lt"/>
                <a:ea typeface="+mn-ea"/>
                <a:cs typeface="+mn-cs"/>
              </a:rPr>
              <a:t>weringenuero</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Werngau</a:t>
            </a:r>
            <a:r>
              <a:rPr lang="de-DE" sz="1200" kern="1200" dirty="0">
                <a:solidFill>
                  <a:schemeClr val="tx1"/>
                </a:solidFill>
                <a:effectLst/>
                <a:latin typeface="+mn-lt"/>
                <a:ea typeface="+mn-ea"/>
                <a:cs typeface="+mn-cs"/>
              </a:rPr>
              <a:t>)</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marcu</a:t>
            </a:r>
            <a:r>
              <a:rPr lang="de-DE" sz="1200" i="1" kern="1200" dirty="0">
                <a:solidFill>
                  <a:schemeClr val="tx1"/>
                </a:solidFill>
                <a:effectLst/>
                <a:latin typeface="+mn-lt"/>
                <a:ea typeface="+mn-ea"/>
                <a:cs typeface="+mn-cs"/>
              </a:rPr>
              <a:t> ...“ </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12</a:t>
            </a:fld>
            <a:endParaRPr lang="de-DE"/>
          </a:p>
        </p:txBody>
      </p:sp>
    </p:spTree>
    <p:extLst>
      <p:ext uri="{BB962C8B-B14F-4D97-AF65-F5344CB8AC3E}">
        <p14:creationId xmlns:p14="http://schemas.microsoft.com/office/powerpoint/2010/main" val="143443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Die Ostgrenze des Frankenreichs gegen die Slawen im 8. Jahrhundert (nach Prof. Arnold)</a:t>
            </a:r>
          </a:p>
          <a:p>
            <a:endParaRPr lang="de-DE" dirty="0"/>
          </a:p>
          <a:p>
            <a:r>
              <a:rPr lang="de-DE" sz="1200" kern="1200" dirty="0">
                <a:solidFill>
                  <a:schemeClr val="tx1"/>
                </a:solidFill>
                <a:effectLst/>
                <a:latin typeface="+mn-lt"/>
                <a:ea typeface="+mn-ea"/>
                <a:cs typeface="+mn-cs"/>
              </a:rPr>
              <a:t>Die politische Bedeutung der Klostergründungen dieser Zeit hebt auch der Kitzinger Historiker Klaus Arnold  hervor: </a:t>
            </a:r>
            <a:r>
              <a:rPr lang="de-DE" sz="1200" i="1" kern="1200" dirty="0">
                <a:solidFill>
                  <a:schemeClr val="tx1"/>
                </a:solidFill>
                <a:effectLst/>
                <a:latin typeface="+mn-lt"/>
                <a:ea typeface="+mn-ea"/>
                <a:cs typeface="+mn-cs"/>
              </a:rPr>
              <a:t>„Die neu gegründeten Klöster der Linie Fulda-Kitzingen-Schwarzach-</a:t>
            </a:r>
            <a:r>
              <a:rPr lang="de-DE" sz="1200" i="1" kern="1200" dirty="0" err="1">
                <a:solidFill>
                  <a:schemeClr val="tx1"/>
                </a:solidFill>
                <a:effectLst/>
                <a:latin typeface="+mn-lt"/>
                <a:ea typeface="+mn-ea"/>
                <a:cs typeface="+mn-cs"/>
              </a:rPr>
              <a:t>Solnhofen</a:t>
            </a:r>
            <a:r>
              <a:rPr lang="de-DE" sz="1200" i="1" kern="1200" dirty="0">
                <a:solidFill>
                  <a:schemeClr val="tx1"/>
                </a:solidFill>
                <a:effectLst/>
                <a:latin typeface="+mn-lt"/>
                <a:ea typeface="+mn-ea"/>
                <a:cs typeface="+mn-cs"/>
              </a:rPr>
              <a:t>-Regensburg markieren im  8. Jahrhundert die Ostgrenze des Frankenreichs gegen die Slawen.“ </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Klaus Arnold, </a:t>
            </a:r>
            <a:r>
              <a:rPr lang="de-DE" sz="1200" i="1" kern="1200" dirty="0">
                <a:solidFill>
                  <a:schemeClr val="tx1"/>
                </a:solidFill>
                <a:effectLst/>
                <a:latin typeface="+mn-lt"/>
                <a:ea typeface="+mn-ea"/>
                <a:cs typeface="+mn-cs"/>
              </a:rPr>
              <a:t>Kaiser Friedrich I. Barbarossa und Kitzingen</a:t>
            </a:r>
            <a:r>
              <a:rPr lang="de-DE" sz="1200" kern="1200" dirty="0">
                <a:solidFill>
                  <a:schemeClr val="tx1"/>
                </a:solidFill>
                <a:effectLst/>
                <a:latin typeface="+mn-lt"/>
                <a:ea typeface="+mn-ea"/>
                <a:cs typeface="+mn-cs"/>
              </a:rPr>
              <a:t>, in: Jahrbuch für den Landkreis Kitzingen 2017, Dettelbach, 2017, S. 24</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13</a:t>
            </a:fld>
            <a:endParaRPr lang="de-DE"/>
          </a:p>
        </p:txBody>
      </p:sp>
    </p:spTree>
    <p:extLst>
      <p:ext uri="{BB962C8B-B14F-4D97-AF65-F5344CB8AC3E}">
        <p14:creationId xmlns:p14="http://schemas.microsoft.com/office/powerpoint/2010/main" val="2815070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cap="all" dirty="0">
                <a:solidFill>
                  <a:schemeClr val="tx1"/>
                </a:solidFill>
                <a:effectLst/>
                <a:latin typeface="+mn-lt"/>
                <a:ea typeface="+mn-ea"/>
                <a:cs typeface="+mn-cs"/>
              </a:rPr>
              <a:t>GWB: SITZ</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m.</a:t>
            </a:r>
            <a:r>
              <a:rPr lang="de-DE" sz="1200" kern="1200" dirty="0">
                <a:solidFill>
                  <a:schemeClr val="tx1"/>
                </a:solidFill>
                <a:effectLst/>
                <a:latin typeface="+mn-lt"/>
                <a:ea typeface="+mn-ea"/>
                <a:cs typeface="+mn-cs"/>
              </a:rPr>
              <a:t> , </a:t>
            </a:r>
            <a:r>
              <a:rPr lang="de-DE" sz="1200" i="1" kern="1200" dirty="0">
                <a:solidFill>
                  <a:schemeClr val="tx1"/>
                </a:solidFill>
                <a:effectLst/>
                <a:latin typeface="+mn-lt"/>
                <a:ea typeface="+mn-ea"/>
                <a:cs typeface="+mn-cs"/>
              </a:rPr>
              <a:t>mhd.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siz</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 </a:t>
            </a:r>
            <a:r>
              <a:rPr lang="de-DE" sz="1200" b="1" i="1" kern="1200" dirty="0">
                <a:solidFill>
                  <a:schemeClr val="tx1"/>
                </a:solidFill>
                <a:effectLst/>
                <a:latin typeface="+mn-lt"/>
                <a:ea typeface="+mn-ea"/>
                <a:cs typeface="+mn-cs"/>
              </a:rPr>
              <a:t>das </a:t>
            </a:r>
            <a:r>
              <a:rPr lang="de-DE" sz="1200" b="1" i="1" kern="1200" dirty="0" err="1">
                <a:solidFill>
                  <a:schemeClr val="tx1"/>
                </a:solidFill>
                <a:effectLst/>
                <a:latin typeface="+mn-lt"/>
                <a:ea typeface="+mn-ea"/>
                <a:cs typeface="+mn-cs"/>
              </a:rPr>
              <a:t>wort</a:t>
            </a:r>
            <a:r>
              <a:rPr lang="de-DE" sz="1200" b="1" i="1" kern="1200" dirty="0">
                <a:solidFill>
                  <a:schemeClr val="tx1"/>
                </a:solidFill>
                <a:effectLst/>
                <a:latin typeface="+mn-lt"/>
                <a:ea typeface="+mn-ea"/>
                <a:cs typeface="+mn-cs"/>
              </a:rPr>
              <a:t> tritt erst im mhd. auf </a:t>
            </a:r>
            <a:r>
              <a:rPr lang="de-DE" sz="1200" i="1" kern="1200" dirty="0">
                <a:solidFill>
                  <a:schemeClr val="tx1"/>
                </a:solidFill>
                <a:effectLst/>
                <a:latin typeface="+mn-lt"/>
                <a:ea typeface="+mn-ea"/>
                <a:cs typeface="+mn-cs"/>
              </a:rPr>
              <a:t>und fehlt in allen </a:t>
            </a:r>
            <a:r>
              <a:rPr lang="de-DE" sz="1200" i="1" kern="1200" dirty="0" err="1">
                <a:solidFill>
                  <a:schemeClr val="tx1"/>
                </a:solidFill>
                <a:effectLst/>
                <a:latin typeface="+mn-lt"/>
                <a:ea typeface="+mn-ea"/>
                <a:cs typeface="+mn-cs"/>
              </a:rPr>
              <a:t>auszerdeutschen</a:t>
            </a:r>
            <a:r>
              <a:rPr lang="de-DE" sz="1200" i="1" kern="1200" dirty="0">
                <a:solidFill>
                  <a:schemeClr val="tx1"/>
                </a:solidFill>
                <a:effectLst/>
                <a:latin typeface="+mn-lt"/>
                <a:ea typeface="+mn-ea"/>
                <a:cs typeface="+mn-cs"/>
              </a:rPr>
              <a:t> sprachen.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de-DE" dirty="0"/>
              <a:t>Schwarz, Ernst: </a:t>
            </a:r>
            <a:r>
              <a:rPr lang="de-DE" i="1" dirty="0"/>
              <a:t>Sprache und Siedlung in Nordostbayern</a:t>
            </a:r>
            <a:r>
              <a:rPr lang="de-DE" dirty="0"/>
              <a:t>, Nürnberg, 1960 </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14</a:t>
            </a:fld>
            <a:endParaRPr lang="de-DE"/>
          </a:p>
        </p:txBody>
      </p:sp>
    </p:spTree>
    <p:extLst>
      <p:ext uri="{BB962C8B-B14F-4D97-AF65-F5344CB8AC3E}">
        <p14:creationId xmlns:p14="http://schemas.microsoft.com/office/powerpoint/2010/main" val="3816604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Wikipedia </a:t>
            </a:r>
            <a:r>
              <a:rPr lang="de-DE" dirty="0" err="1"/>
              <a:t>s.v</a:t>
            </a:r>
            <a:r>
              <a:rPr lang="de-DE" dirty="0"/>
              <a:t>. </a:t>
            </a:r>
            <a:r>
              <a:rPr lang="de-DE" dirty="0" err="1"/>
              <a:t>Neusetz</a:t>
            </a: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18</a:t>
            </a:fld>
            <a:endParaRPr lang="de-DE"/>
          </a:p>
        </p:txBody>
      </p:sp>
    </p:spTree>
    <p:extLst>
      <p:ext uri="{BB962C8B-B14F-4D97-AF65-F5344CB8AC3E}">
        <p14:creationId xmlns:p14="http://schemas.microsoft.com/office/powerpoint/2010/main" val="3610195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Circulus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Franconicus</a:t>
            </a:r>
            <a:r>
              <a:rPr lang="en-US" sz="1200" kern="1200" dirty="0">
                <a:solidFill>
                  <a:schemeClr val="tx1"/>
                </a:solidFill>
                <a:effectLst/>
                <a:latin typeface="+mn-lt"/>
                <a:ea typeface="+mn-ea"/>
                <a:cs typeface="+mn-cs"/>
              </a:rPr>
              <a:t> : in quo </a:t>
            </a:r>
            <a:r>
              <a:rPr lang="en-US" sz="1200" kern="1200" dirty="0" err="1">
                <a:solidFill>
                  <a:schemeClr val="tx1"/>
                </a:solidFill>
                <a:effectLst/>
                <a:latin typeface="+mn-lt"/>
                <a:ea typeface="+mn-ea"/>
                <a:cs typeface="+mn-cs"/>
              </a:rPr>
              <a:t>continentur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Episcopat</a:t>
            </a:r>
            <a:r>
              <a:rPr lang="en-US"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Würtzburgens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Bambergensis</a:t>
            </a:r>
            <a:r>
              <a:rPr lang="de-DE" sz="1200" kern="1200" dirty="0">
                <a:solidFill>
                  <a:schemeClr val="tx1"/>
                </a:solidFill>
                <a:effectLst/>
                <a:latin typeface="+mn-lt"/>
                <a:ea typeface="+mn-ea"/>
                <a:cs typeface="+mn-cs"/>
              </a:rPr>
              <a:t> et </a:t>
            </a:r>
            <a:r>
              <a:rPr lang="de-DE" sz="1200" kern="1200" dirty="0" err="1">
                <a:solidFill>
                  <a:schemeClr val="tx1"/>
                </a:solidFill>
                <a:effectLst/>
                <a:latin typeface="+mn-lt"/>
                <a:ea typeface="+mn-ea"/>
                <a:cs typeface="+mn-cs"/>
              </a:rPr>
              <a:t>Aichstadiensis</a:t>
            </a:r>
            <a:r>
              <a:rPr lang="de-DE" sz="1200" kern="1200" dirty="0">
                <a:solidFill>
                  <a:schemeClr val="tx1"/>
                </a:solidFill>
                <a:effectLst/>
                <a:latin typeface="+mn-lt"/>
                <a:ea typeface="+mn-ea"/>
                <a:cs typeface="+mn-cs"/>
              </a:rPr>
              <a:t>, Status </a:t>
            </a:r>
            <a:r>
              <a:rPr lang="de-DE" sz="1200" kern="1200" dirty="0" err="1">
                <a:solidFill>
                  <a:schemeClr val="tx1"/>
                </a:solidFill>
                <a:effectLst/>
                <a:latin typeface="+mn-lt"/>
                <a:ea typeface="+mn-ea"/>
                <a:cs typeface="+mn-cs"/>
              </a:rPr>
              <a:t>Equitum</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Teutonicorum</a:t>
            </a:r>
            <a:r>
              <a:rPr lang="de-DE" sz="1200" kern="1200" dirty="0">
                <a:solidFill>
                  <a:schemeClr val="tx1"/>
                </a:solidFill>
                <a:effectLst/>
                <a:latin typeface="+mn-lt"/>
                <a:ea typeface="+mn-ea"/>
                <a:cs typeface="+mn-cs"/>
              </a:rPr>
              <a:t> ... </a:t>
            </a:r>
            <a:r>
              <a:rPr lang="de-DE" sz="1200" kern="1200" dirty="0" err="1">
                <a:solidFill>
                  <a:schemeClr val="tx1"/>
                </a:solidFill>
                <a:effectLst/>
                <a:latin typeface="+mn-lt"/>
                <a:ea typeface="+mn-ea"/>
                <a:cs typeface="+mn-cs"/>
              </a:rPr>
              <a:t>Baronatus</a:t>
            </a:r>
            <a:r>
              <a:rPr lang="de-DE" sz="1200" kern="1200" dirty="0">
                <a:solidFill>
                  <a:schemeClr val="tx1"/>
                </a:solidFill>
                <a:effectLst/>
                <a:latin typeface="+mn-lt"/>
                <a:ea typeface="+mn-ea"/>
                <a:cs typeface="+mn-cs"/>
              </a:rPr>
              <a:t> Sinsheim. </a:t>
            </a:r>
            <a:r>
              <a:rPr lang="de-DE" sz="1200" kern="1200" dirty="0" err="1">
                <a:solidFill>
                  <a:schemeClr val="tx1"/>
                </a:solidFill>
                <a:effectLst/>
                <a:latin typeface="+mn-lt"/>
                <a:ea typeface="+mn-ea"/>
                <a:cs typeface="+mn-cs"/>
              </a:rPr>
              <a:t>Territor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Noribergensis</a:t>
            </a:r>
            <a:r>
              <a:rPr lang="de-DE" sz="1200" kern="1200" dirty="0">
                <a:solidFill>
                  <a:schemeClr val="tx1"/>
                </a:solidFill>
                <a:effectLst/>
                <a:latin typeface="+mn-lt"/>
                <a:ea typeface="+mn-ea"/>
                <a:cs typeface="+mn-cs"/>
              </a:rPr>
              <a:t>. Augsburg, 1750</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19</a:t>
            </a:fld>
            <a:endParaRPr lang="de-DE"/>
          </a:p>
        </p:txBody>
      </p:sp>
    </p:spTree>
    <p:extLst>
      <p:ext uri="{BB962C8B-B14F-4D97-AF65-F5344CB8AC3E}">
        <p14:creationId xmlns:p14="http://schemas.microsoft.com/office/powerpoint/2010/main" val="1858254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20</a:t>
            </a:fld>
            <a:endParaRPr lang="de-DE"/>
          </a:p>
        </p:txBody>
      </p:sp>
    </p:spTree>
    <p:extLst>
      <p:ext uri="{BB962C8B-B14F-4D97-AF65-F5344CB8AC3E}">
        <p14:creationId xmlns:p14="http://schemas.microsoft.com/office/powerpoint/2010/main" val="3828304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a:t>Lang, 1823: </a:t>
            </a:r>
            <a:r>
              <a:rPr lang="de-DE" i="1" dirty="0"/>
              <a:t>„</a:t>
            </a:r>
            <a:r>
              <a:rPr lang="de-DE" b="1" i="1" dirty="0" err="1"/>
              <a:t>Nawes</a:t>
            </a:r>
            <a:r>
              <a:rPr lang="de-DE" i="1" dirty="0"/>
              <a:t>, im Slawischen eine </a:t>
            </a:r>
            <a:r>
              <a:rPr lang="de-DE" b="1" i="1" dirty="0"/>
              <a:t>Au, grüner Platz</a:t>
            </a:r>
            <a:r>
              <a:rPr lang="de-DE" i="1" dirty="0"/>
              <a:t>; </a:t>
            </a:r>
            <a:r>
              <a:rPr lang="de-DE" i="1" dirty="0" err="1"/>
              <a:t>vermuthlich</a:t>
            </a:r>
            <a:r>
              <a:rPr lang="de-DE" i="1" dirty="0"/>
              <a:t> kommen daher die vielen </a:t>
            </a:r>
            <a:r>
              <a:rPr lang="de-DE" b="1" i="1" dirty="0" err="1"/>
              <a:t>Neuses</a:t>
            </a:r>
            <a:r>
              <a:rPr lang="de-DE" i="1" dirty="0"/>
              <a:t>, </a:t>
            </a:r>
            <a:r>
              <a:rPr lang="de-DE" i="1" dirty="0" err="1"/>
              <a:t>Nees</a:t>
            </a:r>
            <a:r>
              <a:rPr lang="de-DE" i="1" dirty="0"/>
              <a:t>; oder von </a:t>
            </a:r>
            <a:r>
              <a:rPr lang="de-DE" b="1" i="1" dirty="0" err="1"/>
              <a:t>nizina</a:t>
            </a:r>
            <a:r>
              <a:rPr lang="de-DE" i="1" dirty="0"/>
              <a:t> „tief“?</a:t>
            </a:r>
            <a:r>
              <a:rPr lang="de-DE" dirty="0"/>
              <a:t> </a:t>
            </a:r>
            <a:r>
              <a:rPr lang="de-DE" sz="1200" kern="1200" dirty="0">
                <a:solidFill>
                  <a:schemeClr val="tx1"/>
                </a:solidFill>
                <a:effectLst/>
                <a:latin typeface="+mn-lt"/>
                <a:ea typeface="+mn-ea"/>
                <a:cs typeface="+mn-cs"/>
              </a:rPr>
              <a:t>Lang, Karl Heinrich Ritter von, </a:t>
            </a:r>
            <a:r>
              <a:rPr lang="de-DE" sz="1200" i="1" kern="1200" dirty="0">
                <a:solidFill>
                  <a:schemeClr val="tx1"/>
                </a:solidFill>
                <a:effectLst/>
                <a:latin typeface="+mn-lt"/>
                <a:ea typeface="+mn-ea"/>
                <a:cs typeface="+mn-cs"/>
              </a:rPr>
              <a:t>Blicke vom Standpunkt der </a:t>
            </a:r>
            <a:r>
              <a:rPr lang="de-DE" sz="1200" i="1" kern="1200" dirty="0" err="1">
                <a:solidFill>
                  <a:schemeClr val="tx1"/>
                </a:solidFill>
                <a:effectLst/>
                <a:latin typeface="+mn-lt"/>
                <a:ea typeface="+mn-ea"/>
                <a:cs typeface="+mn-cs"/>
              </a:rPr>
              <a:t>slavischen</a:t>
            </a:r>
            <a:r>
              <a:rPr lang="de-DE" sz="1200" i="1" kern="1200" dirty="0">
                <a:solidFill>
                  <a:schemeClr val="tx1"/>
                </a:solidFill>
                <a:effectLst/>
                <a:latin typeface="+mn-lt"/>
                <a:ea typeface="+mn-ea"/>
                <a:cs typeface="+mn-cs"/>
              </a:rPr>
              <a:t> Sprache auf die älteste, besonders fränkische Geschichte und Topographie</a:t>
            </a:r>
            <a:r>
              <a:rPr lang="de-DE" sz="1200" kern="1200" dirty="0">
                <a:solidFill>
                  <a:schemeClr val="tx1"/>
                </a:solidFill>
                <a:effectLst/>
                <a:latin typeface="+mn-lt"/>
                <a:ea typeface="+mn-ea"/>
                <a:cs typeface="+mn-cs"/>
              </a:rPr>
              <a:t>, in: </a:t>
            </a:r>
            <a:r>
              <a:rPr lang="de-DE" sz="1200" i="1" kern="1200" dirty="0">
                <a:solidFill>
                  <a:schemeClr val="tx1"/>
                </a:solidFill>
                <a:effectLst/>
                <a:latin typeface="+mn-lt"/>
                <a:ea typeface="+mn-ea"/>
                <a:cs typeface="+mn-cs"/>
              </a:rPr>
              <a:t>Isis</a:t>
            </a:r>
            <a:r>
              <a:rPr lang="de-DE" sz="1200" kern="1200" dirty="0">
                <a:solidFill>
                  <a:schemeClr val="tx1"/>
                </a:solidFill>
                <a:effectLst/>
                <a:latin typeface="+mn-lt"/>
                <a:ea typeface="+mn-ea"/>
                <a:cs typeface="+mn-cs"/>
              </a:rPr>
              <a:t>, Jahrgang 1823, fünfter Band, Jena 1823 </a:t>
            </a:r>
          </a:p>
          <a:p>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Karl Heinrich Lang, seit 1808 Ritter von Lang </a:t>
            </a:r>
            <a:r>
              <a:rPr lang="de-DE" sz="1200" kern="1200" dirty="0">
                <a:solidFill>
                  <a:schemeClr val="tx1"/>
                </a:solidFill>
                <a:effectLst/>
                <a:latin typeface="+mn-lt"/>
                <a:ea typeface="+mn-ea"/>
                <a:cs typeface="+mn-cs"/>
              </a:rPr>
              <a:t>(* 7. Juni 1764 in </a:t>
            </a:r>
            <a:r>
              <a:rPr lang="de-DE" sz="1200" kern="1200" dirty="0" err="1">
                <a:solidFill>
                  <a:schemeClr val="tx1"/>
                </a:solidFill>
                <a:effectLst/>
                <a:latin typeface="+mn-lt"/>
                <a:ea typeface="+mn-ea"/>
                <a:cs typeface="+mn-cs"/>
              </a:rPr>
              <a:t>Balgheim</a:t>
            </a:r>
            <a:r>
              <a:rPr lang="de-DE" sz="1200" kern="1200" dirty="0">
                <a:solidFill>
                  <a:schemeClr val="tx1"/>
                </a:solidFill>
                <a:effectLst/>
                <a:latin typeface="+mn-lt"/>
                <a:ea typeface="+mn-ea"/>
                <a:cs typeface="+mn-cs"/>
              </a:rPr>
              <a:t> bei Nördlingen; † 26. März 1835 in Ansbach) war ein </a:t>
            </a:r>
            <a:r>
              <a:rPr lang="de-DE" sz="1200" b="1" kern="1200" dirty="0">
                <a:solidFill>
                  <a:schemeClr val="tx1"/>
                </a:solidFill>
                <a:effectLst/>
                <a:latin typeface="+mn-lt"/>
                <a:ea typeface="+mn-ea"/>
                <a:cs typeface="+mn-cs"/>
              </a:rPr>
              <a:t>deutscher Historiker und Publizist</a:t>
            </a:r>
            <a:r>
              <a:rPr lang="de-DE" sz="1200" kern="1200" dirty="0">
                <a:solidFill>
                  <a:schemeClr val="tx1"/>
                </a:solidFill>
                <a:effectLst/>
                <a:latin typeface="+mn-lt"/>
                <a:ea typeface="+mn-ea"/>
                <a:cs typeface="+mn-cs"/>
              </a:rPr>
              <a:t>.</a:t>
            </a: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Feuerbach, Lang, </a:t>
            </a:r>
            <a:r>
              <a:rPr lang="de-DE" sz="1200" kern="1200" dirty="0" err="1">
                <a:solidFill>
                  <a:schemeClr val="tx1"/>
                </a:solidFill>
                <a:effectLst/>
                <a:latin typeface="+mn-lt"/>
                <a:ea typeface="+mn-ea"/>
                <a:cs typeface="+mn-cs"/>
              </a:rPr>
              <a:t>Mieg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Nehr</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Zweiter Jahresbericht des historischen Vereins im </a:t>
            </a:r>
            <a:r>
              <a:rPr lang="de-DE" sz="1200" i="1" kern="1200" dirty="0" err="1">
                <a:solidFill>
                  <a:schemeClr val="tx1"/>
                </a:solidFill>
                <a:effectLst/>
                <a:latin typeface="+mn-lt"/>
                <a:ea typeface="+mn-ea"/>
                <a:cs typeface="+mn-cs"/>
              </a:rPr>
              <a:t>Rezat</a:t>
            </a:r>
            <a:r>
              <a:rPr lang="de-DE" sz="1200" i="1" kern="1200" dirty="0">
                <a:solidFill>
                  <a:schemeClr val="tx1"/>
                </a:solidFill>
                <a:effectLst/>
                <a:latin typeface="+mn-lt"/>
                <a:ea typeface="+mn-ea"/>
                <a:cs typeface="+mn-cs"/>
              </a:rPr>
              <a:t>-Kreis für das Jahr 1831</a:t>
            </a:r>
            <a:r>
              <a:rPr lang="de-DE" sz="1200" kern="1200" dirty="0">
                <a:solidFill>
                  <a:schemeClr val="tx1"/>
                </a:solidFill>
                <a:effectLst/>
                <a:latin typeface="+mn-lt"/>
                <a:ea typeface="+mn-ea"/>
                <a:cs typeface="+mn-cs"/>
              </a:rPr>
              <a:t>, Nürnberg, 1832 (JB </a:t>
            </a:r>
            <a:r>
              <a:rPr lang="de-DE" sz="1200" kern="1200" dirty="0" err="1">
                <a:solidFill>
                  <a:schemeClr val="tx1"/>
                </a:solidFill>
                <a:effectLst/>
                <a:latin typeface="+mn-lt"/>
                <a:ea typeface="+mn-ea"/>
                <a:cs typeface="+mn-cs"/>
              </a:rPr>
              <a:t>Rezat</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Als 1806 das Fürstentum Ansbach auf Wunsch Napoleons dem Königreich Bayern zugeschlagen worden war, wurde Lang in den bayerischen Staatsdienst übernommen. Man übertrug ihm die </a:t>
            </a:r>
            <a:r>
              <a:rPr lang="de-DE" sz="1200" b="1" kern="1200" dirty="0">
                <a:solidFill>
                  <a:schemeClr val="tx1"/>
                </a:solidFill>
                <a:effectLst/>
                <a:latin typeface="+mn-lt"/>
                <a:ea typeface="+mn-ea"/>
                <a:cs typeface="+mn-cs"/>
              </a:rPr>
              <a:t>Leitung der Verwaltung des </a:t>
            </a:r>
            <a:r>
              <a:rPr lang="de-DE" sz="1200" b="1" kern="1200" dirty="0" err="1">
                <a:solidFill>
                  <a:schemeClr val="tx1"/>
                </a:solidFill>
                <a:effectLst/>
                <a:latin typeface="+mn-lt"/>
                <a:ea typeface="+mn-ea"/>
                <a:cs typeface="+mn-cs"/>
              </a:rPr>
              <a:t>Rezatkreises</a:t>
            </a:r>
            <a:r>
              <a:rPr lang="de-DE" sz="1200" kern="1200" dirty="0">
                <a:solidFill>
                  <a:schemeClr val="tx1"/>
                </a:solidFill>
                <a:effectLst/>
                <a:latin typeface="+mn-lt"/>
                <a:ea typeface="+mn-ea"/>
                <a:cs typeface="+mn-cs"/>
              </a:rPr>
              <a:t> und der bayerische König Maximilian I. Joseph verlieh Lang 1808 das Ritterkreuz des Verdienstordens der Bayerischen Krone, womit er in den bayerischen persönlichen Ritterstand erhoben wurde.</a:t>
            </a:r>
          </a:p>
          <a:p>
            <a:r>
              <a:rPr lang="de-DE" sz="1200" kern="1200" dirty="0">
                <a:solidFill>
                  <a:schemeClr val="tx1"/>
                </a:solidFill>
                <a:effectLst/>
                <a:latin typeface="+mn-lt"/>
                <a:ea typeface="+mn-ea"/>
                <a:cs typeface="+mn-cs"/>
              </a:rPr>
              <a:t>Als 1810 das neu errichtete Allgemeine Reichsarchiv in München seine Arbeit aufnahm, berief man Lang zu dessen Leitung. 1812 übernahm er den Vorsitz des Reichsheroldsamtes. Unzufrieden mit der politischen Lage in Bayern und auch durch die persönlichen Anfeindungen durch seine Arbeit, legte er seine Ämter nieder und verließ München. Als Regierungsdirektor kehrte er in den </a:t>
            </a:r>
            <a:r>
              <a:rPr lang="de-DE" sz="1200" kern="1200" dirty="0" err="1">
                <a:solidFill>
                  <a:schemeClr val="tx1"/>
                </a:solidFill>
                <a:effectLst/>
                <a:latin typeface="+mn-lt"/>
                <a:ea typeface="+mn-ea"/>
                <a:cs typeface="+mn-cs"/>
              </a:rPr>
              <a:t>Rezatkreis</a:t>
            </a:r>
            <a:r>
              <a:rPr lang="de-DE" sz="1200" kern="1200" dirty="0">
                <a:solidFill>
                  <a:schemeClr val="tx1"/>
                </a:solidFill>
                <a:effectLst/>
                <a:latin typeface="+mn-lt"/>
                <a:ea typeface="+mn-ea"/>
                <a:cs typeface="+mn-cs"/>
              </a:rPr>
              <a:t> zurück. Dort gründete er - sozusagen privat - mit dem Historischen Verein des </a:t>
            </a:r>
            <a:r>
              <a:rPr lang="de-DE" sz="1200" kern="1200" dirty="0" err="1">
                <a:solidFill>
                  <a:schemeClr val="tx1"/>
                </a:solidFill>
                <a:effectLst/>
                <a:latin typeface="+mn-lt"/>
                <a:ea typeface="+mn-ea"/>
                <a:cs typeface="+mn-cs"/>
              </a:rPr>
              <a:t>Rezatkreises</a:t>
            </a:r>
            <a:r>
              <a:rPr lang="de-DE" sz="1200" kern="1200" dirty="0">
                <a:solidFill>
                  <a:schemeClr val="tx1"/>
                </a:solidFill>
                <a:effectLst/>
                <a:latin typeface="+mn-lt"/>
                <a:ea typeface="+mn-ea"/>
                <a:cs typeface="+mn-cs"/>
              </a:rPr>
              <a:t> den ersten regionalen Geschichtsverein in Bayern.</a:t>
            </a:r>
          </a:p>
          <a:p>
            <a:r>
              <a:rPr lang="de-DE" sz="1200" kern="1200" dirty="0">
                <a:solidFill>
                  <a:schemeClr val="tx1"/>
                </a:solidFill>
                <a:effectLst/>
                <a:latin typeface="+mn-lt"/>
                <a:ea typeface="+mn-ea"/>
                <a:cs typeface="+mn-cs"/>
              </a:rPr>
              <a:t>Im Jahr 1817 verließ Lang den bayerischen Staatsdienst. Seit 1817 war er auswärtiges Mitglied der Bayerischen Akademie der Wissenschaften. </a:t>
            </a:r>
            <a:r>
              <a:rPr lang="de-DE" sz="1200" b="1" kern="1200" dirty="0">
                <a:solidFill>
                  <a:schemeClr val="tx1"/>
                </a:solidFill>
                <a:effectLst/>
                <a:latin typeface="+mn-lt"/>
                <a:ea typeface="+mn-ea"/>
                <a:cs typeface="+mn-cs"/>
              </a:rPr>
              <a:t>1822 wurde er als korrespondierendes Mitglied in die Preußische Akademie der Wissenschaften </a:t>
            </a:r>
            <a:r>
              <a:rPr lang="de-DE" sz="1200" kern="1200" dirty="0">
                <a:solidFill>
                  <a:schemeClr val="tx1"/>
                </a:solidFill>
                <a:effectLst/>
                <a:latin typeface="+mn-lt"/>
                <a:ea typeface="+mn-ea"/>
                <a:cs typeface="+mn-cs"/>
              </a:rPr>
              <a:t>aufgenommen.</a:t>
            </a:r>
          </a:p>
          <a:p>
            <a:r>
              <a:rPr lang="de-DE" sz="1200" kern="1200" dirty="0">
                <a:solidFill>
                  <a:schemeClr val="tx1"/>
                </a:solidFill>
                <a:effectLst/>
                <a:latin typeface="+mn-lt"/>
                <a:ea typeface="+mn-ea"/>
                <a:cs typeface="+mn-cs"/>
              </a:rPr>
              <a:t>Lang entfaltete eine breite publizistische und journalistische Tätigkeit und veröffentlichte mehrere historische Bücher. Auf ihn geht das Quellenwerk der </a:t>
            </a:r>
            <a:r>
              <a:rPr lang="de-DE" sz="1200" kern="1200" dirty="0" err="1">
                <a:solidFill>
                  <a:schemeClr val="tx1"/>
                </a:solidFill>
                <a:effectLst/>
                <a:latin typeface="+mn-lt"/>
                <a:ea typeface="+mn-ea"/>
                <a:cs typeface="+mn-cs"/>
              </a:rPr>
              <a:t>Regesta</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Boica</a:t>
            </a:r>
            <a:r>
              <a:rPr lang="de-DE" sz="1200" kern="1200" dirty="0">
                <a:solidFill>
                  <a:schemeClr val="tx1"/>
                </a:solidFill>
                <a:effectLst/>
                <a:latin typeface="+mn-lt"/>
                <a:ea typeface="+mn-ea"/>
                <a:cs typeface="+mn-cs"/>
              </a:rPr>
              <a:t> zurück. Bekannt wurde er in der Geschichtsforschung aber vor allem durch seine postum 1842 veröffentlichten Memoiren. In seinen Memoiren hat er die politischen Zustände und seine Zeitgenossen heftig kritisiert. Wegen des satirisch zugespitzten Stils hielt man dieses Werk lange Zeit für unwahr. Erst der Historiker Adalbert von Raumer konnte nachweisen, dass alle Fakten durchaus auf historischen Tatsachen beruhen.</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Feuerbach, Lang, </a:t>
            </a:r>
            <a:r>
              <a:rPr lang="de-DE" sz="1200" kern="1200" dirty="0" err="1">
                <a:solidFill>
                  <a:schemeClr val="tx1"/>
                </a:solidFill>
                <a:effectLst/>
                <a:latin typeface="+mn-lt"/>
                <a:ea typeface="+mn-ea"/>
                <a:cs typeface="+mn-cs"/>
              </a:rPr>
              <a:t>Mieg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Nehr</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Zweiter Jahresbericht des historischen Vereins im </a:t>
            </a:r>
            <a:r>
              <a:rPr lang="de-DE" sz="1200" i="1" kern="1200" dirty="0" err="1">
                <a:solidFill>
                  <a:schemeClr val="tx1"/>
                </a:solidFill>
                <a:effectLst/>
                <a:latin typeface="+mn-lt"/>
                <a:ea typeface="+mn-ea"/>
                <a:cs typeface="+mn-cs"/>
              </a:rPr>
              <a:t>Rezat</a:t>
            </a:r>
            <a:r>
              <a:rPr lang="de-DE" sz="1200" i="1" kern="1200" dirty="0">
                <a:solidFill>
                  <a:schemeClr val="tx1"/>
                </a:solidFill>
                <a:effectLst/>
                <a:latin typeface="+mn-lt"/>
                <a:ea typeface="+mn-ea"/>
                <a:cs typeface="+mn-cs"/>
              </a:rPr>
              <a:t>-Kreis für das Jahr 1831</a:t>
            </a:r>
            <a:r>
              <a:rPr lang="de-DE" sz="1200" kern="1200" dirty="0">
                <a:solidFill>
                  <a:schemeClr val="tx1"/>
                </a:solidFill>
                <a:effectLst/>
                <a:latin typeface="+mn-lt"/>
                <a:ea typeface="+mn-ea"/>
                <a:cs typeface="+mn-cs"/>
              </a:rPr>
              <a:t>, Nürnberg, 1832 </a:t>
            </a: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err="1">
                <a:solidFill>
                  <a:schemeClr val="tx1"/>
                </a:solidFill>
                <a:effectLst/>
                <a:latin typeface="+mn-lt"/>
                <a:ea typeface="+mn-ea"/>
                <a:cs typeface="+mn-cs"/>
              </a:rPr>
              <a:t>Nischni</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Novgorod</a:t>
            </a:r>
            <a:r>
              <a:rPr lang="de-DE" sz="1200" kern="1200" dirty="0">
                <a:solidFill>
                  <a:schemeClr val="tx1"/>
                </a:solidFill>
                <a:effectLst/>
                <a:latin typeface="+mn-lt"/>
                <a:ea typeface="+mn-ea"/>
                <a:cs typeface="+mn-cs"/>
              </a:rPr>
              <a:t> ist </a:t>
            </a:r>
            <a:r>
              <a:rPr lang="de-DE" dirty="0"/>
              <a:t>die fünftgrößte Stadt Russlands.</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dirty="0" err="1"/>
              <a:t>Neußen</a:t>
            </a:r>
            <a:r>
              <a:rPr lang="de-DE" dirty="0"/>
              <a:t>  (</a:t>
            </a:r>
            <a:r>
              <a:rPr lang="de-DE" dirty="0" err="1"/>
              <a:t>sö</a:t>
            </a:r>
            <a:r>
              <a:rPr lang="de-DE" dirty="0"/>
              <a:t> Torgau, </a:t>
            </a:r>
            <a:r>
              <a:rPr lang="de-DE" dirty="0" err="1"/>
              <a:t>Lkr</a:t>
            </a:r>
            <a:r>
              <a:rPr lang="de-DE" dirty="0"/>
              <a:t>. Nordsachsen), 1251: </a:t>
            </a:r>
            <a:r>
              <a:rPr lang="de-DE" dirty="0" err="1"/>
              <a:t>Nisene</a:t>
            </a:r>
            <a:r>
              <a:rPr lang="de-DE" dirty="0"/>
              <a:t> 1314: </a:t>
            </a:r>
            <a:r>
              <a:rPr lang="de-DE" dirty="0" err="1"/>
              <a:t>Nysen</a:t>
            </a:r>
            <a:r>
              <a:rPr lang="de-DE" dirty="0"/>
              <a:t> 1367: </a:t>
            </a:r>
            <a:r>
              <a:rPr lang="de-DE" dirty="0" err="1"/>
              <a:t>Nysenne</a:t>
            </a:r>
            <a:r>
              <a:rPr lang="de-DE" dirty="0"/>
              <a:t> 1431/42: </a:t>
            </a:r>
            <a:r>
              <a:rPr lang="de-DE" dirty="0" err="1"/>
              <a:t>Neyssen</a:t>
            </a:r>
            <a:r>
              <a:rPr lang="de-DE" dirty="0"/>
              <a:t> 1535 (um 1535): </a:t>
            </a:r>
            <a:r>
              <a:rPr lang="de-DE" dirty="0" err="1"/>
              <a:t>Neisen</a:t>
            </a:r>
            <a:r>
              <a:rPr lang="de-DE" dirty="0"/>
              <a:t> 1550: </a:t>
            </a:r>
            <a:r>
              <a:rPr lang="de-DE" dirty="0" err="1"/>
              <a:t>Neissen</a:t>
            </a:r>
            <a:r>
              <a:rPr lang="de-DE" dirty="0"/>
              <a:t> 1551: </a:t>
            </a:r>
            <a:r>
              <a:rPr lang="de-DE" dirty="0" err="1"/>
              <a:t>Neißen</a:t>
            </a:r>
            <a:r>
              <a:rPr lang="de-DE" dirty="0"/>
              <a:t> (LSR 340) 1768: </a:t>
            </a:r>
            <a:r>
              <a:rPr lang="de-DE" dirty="0" err="1"/>
              <a:t>Neußen</a:t>
            </a:r>
            <a:r>
              <a:rPr lang="de-DE" dirty="0"/>
              <a:t> 1819: </a:t>
            </a:r>
            <a:r>
              <a:rPr lang="de-DE" dirty="0" err="1"/>
              <a:t>Neißen</a:t>
            </a:r>
            <a:r>
              <a:rPr lang="de-DE" dirty="0"/>
              <a:t>, </a:t>
            </a:r>
            <a:r>
              <a:rPr lang="de-DE" dirty="0" err="1"/>
              <a:t>Neußen</a:t>
            </a:r>
            <a:r>
              <a:rPr lang="de-DE" dirty="0"/>
              <a:t>,  http://</a:t>
            </a:r>
            <a:r>
              <a:rPr lang="de-DE" dirty="0" err="1"/>
              <a:t>hov.isgv.de</a:t>
            </a:r>
            <a:r>
              <a:rPr lang="de-DE" dirty="0"/>
              <a:t>/</a:t>
            </a:r>
            <a:r>
              <a:rPr lang="de-DE" dirty="0" err="1"/>
              <a:t>Neußen</a:t>
            </a:r>
            <a:r>
              <a:rPr lang="de-DE" dirty="0"/>
              <a:t> (zuletzt aufgerufen am 9.11.2017)</a:t>
            </a:r>
          </a:p>
          <a:p>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Duden </a:t>
            </a:r>
            <a:r>
              <a:rPr lang="de-DE" sz="1200" kern="1200" dirty="0" err="1">
                <a:solidFill>
                  <a:schemeClr val="tx1"/>
                </a:solidFill>
                <a:effectLst/>
                <a:latin typeface="+mn-lt"/>
                <a:ea typeface="+mn-ea"/>
                <a:cs typeface="+mn-cs"/>
              </a:rPr>
              <a:t>s.v</a:t>
            </a:r>
            <a:r>
              <a:rPr lang="de-DE" sz="1200" kern="1200" dirty="0">
                <a:solidFill>
                  <a:schemeClr val="tx1"/>
                </a:solidFill>
                <a:effectLst/>
                <a:latin typeface="+mn-lt"/>
                <a:ea typeface="+mn-ea"/>
                <a:cs typeface="+mn-cs"/>
              </a:rPr>
              <a:t>. Au: (landschaftlich, dichterisch) [an einem (fließenden) Gewässer gelegenes] flaches Gelände mit saftigen Wiesen [und verstreuten Büschen oder Bäumen]</a:t>
            </a:r>
            <a:endParaRPr lang="de-DE" dirty="0"/>
          </a:p>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22</a:t>
            </a:fld>
            <a:endParaRPr lang="de-DE"/>
          </a:p>
        </p:txBody>
      </p:sp>
    </p:spTree>
    <p:extLst>
      <p:ext uri="{BB962C8B-B14F-4D97-AF65-F5344CB8AC3E}">
        <p14:creationId xmlns:p14="http://schemas.microsoft.com/office/powerpoint/2010/main" val="2632179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a:t>(Wikipedia </a:t>
            </a:r>
            <a:r>
              <a:rPr lang="de-DE" dirty="0" err="1"/>
              <a:t>s.v</a:t>
            </a:r>
            <a:r>
              <a:rPr lang="de-DE" dirty="0"/>
              <a:t>. </a:t>
            </a:r>
            <a:r>
              <a:rPr lang="de-DE" i="1" dirty="0" err="1"/>
              <a:t>Naisa</a:t>
            </a:r>
            <a:r>
              <a:rPr lang="de-DE" dirty="0"/>
              <a:t>). </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23</a:t>
            </a:fld>
            <a:endParaRPr lang="de-DE"/>
          </a:p>
        </p:txBody>
      </p:sp>
    </p:spTree>
    <p:extLst>
      <p:ext uri="{BB962C8B-B14F-4D97-AF65-F5344CB8AC3E}">
        <p14:creationId xmlns:p14="http://schemas.microsoft.com/office/powerpoint/2010/main" val="3432932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cap="all" dirty="0">
                <a:solidFill>
                  <a:schemeClr val="tx1"/>
                </a:solidFill>
                <a:effectLst/>
                <a:latin typeface="+mn-lt"/>
                <a:ea typeface="+mn-ea"/>
                <a:cs typeface="+mn-cs"/>
              </a:rPr>
              <a:t>ACH</a:t>
            </a:r>
            <a:r>
              <a:rPr lang="de-DE" sz="1200"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ausgang</a:t>
            </a:r>
            <a:r>
              <a:rPr lang="de-DE" sz="1200" i="1" kern="1200" dirty="0">
                <a:solidFill>
                  <a:schemeClr val="tx1"/>
                </a:solidFill>
                <a:effectLst/>
                <a:latin typeface="+mn-lt"/>
                <a:ea typeface="+mn-ea"/>
                <a:cs typeface="+mn-cs"/>
              </a:rPr>
              <a:t> mancher </a:t>
            </a:r>
            <a:r>
              <a:rPr lang="de-DE" sz="1200" i="1" kern="1200" dirty="0" err="1">
                <a:solidFill>
                  <a:schemeClr val="tx1"/>
                </a:solidFill>
                <a:effectLst/>
                <a:latin typeface="+mn-lt"/>
                <a:ea typeface="+mn-ea"/>
                <a:cs typeface="+mn-cs"/>
              </a:rPr>
              <a:t>orts</a:t>
            </a:r>
            <a:r>
              <a:rPr lang="de-DE" sz="1200" i="1" kern="1200" dirty="0">
                <a:solidFill>
                  <a:schemeClr val="tx1"/>
                </a:solidFill>
                <a:effectLst/>
                <a:latin typeface="+mn-lt"/>
                <a:ea typeface="+mn-ea"/>
                <a:cs typeface="+mn-cs"/>
              </a:rPr>
              <a:t> und </a:t>
            </a:r>
            <a:r>
              <a:rPr lang="de-DE" sz="1200" i="1" kern="1200" dirty="0" err="1">
                <a:solidFill>
                  <a:schemeClr val="tx1"/>
                </a:solidFill>
                <a:effectLst/>
                <a:latin typeface="+mn-lt"/>
                <a:ea typeface="+mn-ea"/>
                <a:cs typeface="+mn-cs"/>
              </a:rPr>
              <a:t>flusznamen</a:t>
            </a:r>
            <a:r>
              <a:rPr lang="de-DE" sz="1200" i="1" kern="1200" dirty="0">
                <a:solidFill>
                  <a:schemeClr val="tx1"/>
                </a:solidFill>
                <a:effectLst/>
                <a:latin typeface="+mn-lt"/>
                <a:ea typeface="+mn-ea"/>
                <a:cs typeface="+mn-cs"/>
              </a:rPr>
              <a:t>, wie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Altach</a:t>
            </a:r>
            <a:r>
              <a:rPr lang="de-DE" sz="1200" kern="1200" dirty="0">
                <a:solidFill>
                  <a:schemeClr val="tx1"/>
                </a:solidFill>
                <a:effectLst/>
                <a:latin typeface="+mn-lt"/>
                <a:ea typeface="+mn-ea"/>
                <a:cs typeface="+mn-cs"/>
              </a:rPr>
              <a:t>, Kronach, Biberach, Schwarzach, Wertach </a:t>
            </a:r>
            <a:r>
              <a:rPr lang="de-DE" sz="1200" i="1" kern="1200" dirty="0">
                <a:solidFill>
                  <a:schemeClr val="tx1"/>
                </a:solidFill>
                <a:effectLst/>
                <a:latin typeface="+mn-lt"/>
                <a:ea typeface="+mn-ea"/>
                <a:cs typeface="+mn-cs"/>
              </a:rPr>
              <a:t>u. s. w. aus dem alten</a:t>
            </a:r>
            <a:r>
              <a:rPr lang="de-DE" sz="1200" kern="1200" dirty="0">
                <a:solidFill>
                  <a:schemeClr val="tx1"/>
                </a:solidFill>
                <a:effectLst/>
                <a:latin typeface="+mn-lt"/>
                <a:ea typeface="+mn-ea"/>
                <a:cs typeface="+mn-cs"/>
              </a:rPr>
              <a:t> aha </a:t>
            </a:r>
            <a:r>
              <a:rPr lang="de-DE" sz="1200" i="1" kern="1200" dirty="0" err="1">
                <a:solidFill>
                  <a:schemeClr val="tx1"/>
                </a:solidFill>
                <a:effectLst/>
                <a:latin typeface="+mn-lt"/>
                <a:ea typeface="+mn-ea"/>
                <a:cs typeface="+mn-cs"/>
              </a:rPr>
              <a:t>lat.</a:t>
            </a:r>
            <a:r>
              <a:rPr lang="de-DE" sz="1200" kern="1200" dirty="0" err="1">
                <a:solidFill>
                  <a:schemeClr val="tx1"/>
                </a:solidFill>
                <a:effectLst/>
                <a:latin typeface="+mn-lt"/>
                <a:ea typeface="+mn-ea"/>
                <a:cs typeface="+mn-cs"/>
              </a:rPr>
              <a:t>aqua</a:t>
            </a:r>
            <a:r>
              <a:rPr lang="de-DE" sz="1200"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goth</a:t>
            </a:r>
            <a:r>
              <a:rPr lang="de-DE" sz="1200" i="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ahva</a:t>
            </a:r>
            <a:r>
              <a:rPr lang="de-DE" sz="1200" kern="120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entsprungen und oft in</a:t>
            </a:r>
            <a:r>
              <a:rPr lang="de-DE" sz="1200" kern="1200" dirty="0">
                <a:solidFill>
                  <a:schemeClr val="tx1"/>
                </a:solidFill>
                <a:effectLst/>
                <a:latin typeface="+mn-lt"/>
                <a:ea typeface="+mn-ea"/>
                <a:cs typeface="+mn-cs"/>
              </a:rPr>
              <a:t> ich </a:t>
            </a:r>
            <a:r>
              <a:rPr lang="de-DE" sz="1200" i="1" kern="1200" dirty="0">
                <a:solidFill>
                  <a:schemeClr val="tx1"/>
                </a:solidFill>
                <a:effectLst/>
                <a:latin typeface="+mn-lt"/>
                <a:ea typeface="+mn-ea"/>
                <a:cs typeface="+mn-cs"/>
              </a:rPr>
              <a:t>verdünnt: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Biberich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Lussenich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Sinzich</a:t>
            </a:r>
            <a:r>
              <a:rPr lang="de-DE" sz="1200" kern="1200" dirty="0">
                <a:solidFill>
                  <a:schemeClr val="tx1"/>
                </a:solidFill>
                <a:effectLst/>
                <a:latin typeface="+mn-lt"/>
                <a:ea typeface="+mn-ea"/>
                <a:cs typeface="+mn-cs"/>
              </a:rPr>
              <a:t>. </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24</a:t>
            </a:fld>
            <a:endParaRPr lang="de-DE"/>
          </a:p>
        </p:txBody>
      </p:sp>
    </p:spTree>
    <p:extLst>
      <p:ext uri="{BB962C8B-B14F-4D97-AF65-F5344CB8AC3E}">
        <p14:creationId xmlns:p14="http://schemas.microsoft.com/office/powerpoint/2010/main" val="2955592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 der </a:t>
            </a:r>
            <a:r>
              <a:rPr lang="de-DE" dirty="0" err="1"/>
              <a:t>Rauhen</a:t>
            </a:r>
            <a:r>
              <a:rPr lang="de-DE" dirty="0"/>
              <a:t> </a:t>
            </a:r>
            <a:r>
              <a:rPr lang="de-DE" dirty="0" err="1"/>
              <a:t>Ebrach</a:t>
            </a:r>
            <a:endParaRPr lang="de-DE" dirty="0"/>
          </a:p>
          <a:p>
            <a:endParaRPr lang="de-DE" dirty="0"/>
          </a:p>
          <a:p>
            <a:r>
              <a:rPr lang="de-DE" sz="1200" b="1" kern="1200" dirty="0">
                <a:solidFill>
                  <a:schemeClr val="tx1"/>
                </a:solidFill>
                <a:effectLst/>
                <a:latin typeface="+mn-lt"/>
                <a:ea typeface="+mn-ea"/>
                <a:cs typeface="+mn-cs"/>
              </a:rPr>
              <a:t>Waldschwind </a:t>
            </a:r>
            <a:r>
              <a:rPr lang="de-DE" sz="1200" kern="1200" dirty="0">
                <a:solidFill>
                  <a:schemeClr val="tx1"/>
                </a:solidFill>
                <a:effectLst/>
                <a:latin typeface="+mn-lt"/>
                <a:ea typeface="+mn-ea"/>
                <a:cs typeface="+mn-cs"/>
              </a:rPr>
              <a:t>(bei </a:t>
            </a:r>
            <a:r>
              <a:rPr lang="de-DE" sz="1200" kern="1200" dirty="0" err="1">
                <a:solidFill>
                  <a:schemeClr val="tx1"/>
                </a:solidFill>
                <a:effectLst/>
                <a:latin typeface="+mn-lt"/>
                <a:ea typeface="+mn-ea"/>
                <a:cs typeface="+mn-cs"/>
              </a:rPr>
              <a:t>Rauhenebrach</a:t>
            </a:r>
            <a:r>
              <a:rPr lang="de-DE" sz="1200" kern="1200" dirty="0">
                <a:solidFill>
                  <a:schemeClr val="tx1"/>
                </a:solidFill>
                <a:effectLst/>
                <a:latin typeface="+mn-lt"/>
                <a:ea typeface="+mn-ea"/>
                <a:cs typeface="+mn-cs"/>
              </a:rPr>
              <a:t>, HAS): 1154 </a:t>
            </a:r>
            <a:r>
              <a:rPr lang="de-DE" sz="1200" b="1" i="1" kern="1200" dirty="0" err="1">
                <a:solidFill>
                  <a:schemeClr val="tx1"/>
                </a:solidFill>
                <a:effectLst/>
                <a:latin typeface="+mn-lt"/>
                <a:ea typeface="+mn-ea"/>
                <a:cs typeface="+mn-cs"/>
              </a:rPr>
              <a:t>Gualeswinden</a:t>
            </a:r>
            <a:r>
              <a:rPr lang="de-DE" sz="1200" kern="1200" dirty="0">
                <a:solidFill>
                  <a:schemeClr val="tx1"/>
                </a:solidFill>
                <a:effectLst/>
                <a:latin typeface="+mn-lt"/>
                <a:ea typeface="+mn-ea"/>
                <a:cs typeface="+mn-cs"/>
              </a:rPr>
              <a:t>, 1161 </a:t>
            </a:r>
            <a:r>
              <a:rPr lang="de-DE" sz="1200" i="1" kern="1200" dirty="0" err="1">
                <a:solidFill>
                  <a:schemeClr val="tx1"/>
                </a:solidFill>
                <a:effectLst/>
                <a:latin typeface="+mn-lt"/>
                <a:ea typeface="+mn-ea"/>
                <a:cs typeface="+mn-cs"/>
              </a:rPr>
              <a:t>Waldzwinden</a:t>
            </a:r>
            <a:r>
              <a:rPr lang="de-DE" sz="1200" kern="1200" dirty="0">
                <a:solidFill>
                  <a:schemeClr val="tx1"/>
                </a:solidFill>
                <a:effectLst/>
                <a:latin typeface="+mn-lt"/>
                <a:ea typeface="+mn-ea"/>
                <a:cs typeface="+mn-cs"/>
              </a:rPr>
              <a:t>, zum Personennamen </a:t>
            </a:r>
            <a:r>
              <a:rPr lang="de-DE" sz="1200" b="1" i="1" kern="1200" dirty="0" err="1">
                <a:solidFill>
                  <a:schemeClr val="tx1"/>
                </a:solidFill>
                <a:effectLst/>
                <a:latin typeface="+mn-lt"/>
                <a:ea typeface="+mn-ea"/>
                <a:cs typeface="+mn-cs"/>
              </a:rPr>
              <a:t>Walh</a:t>
            </a:r>
            <a:r>
              <a:rPr lang="de-DE" sz="1200" b="1" i="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später auf „Wald“ umgedeutet (Schwarz, S. 337). </a:t>
            </a: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26</a:t>
            </a:fld>
            <a:endParaRPr lang="de-DE"/>
          </a:p>
        </p:txBody>
      </p:sp>
    </p:spTree>
    <p:extLst>
      <p:ext uri="{BB962C8B-B14F-4D97-AF65-F5344CB8AC3E}">
        <p14:creationId xmlns:p14="http://schemas.microsoft.com/office/powerpoint/2010/main" val="2964956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a:t>Durch die neuhochdeutsche </a:t>
            </a:r>
            <a:r>
              <a:rPr lang="de-DE" dirty="0" err="1"/>
              <a:t>Diphtongierung</a:t>
            </a:r>
            <a:r>
              <a:rPr lang="de-DE" dirty="0"/>
              <a:t> wurden die mittelhochdeutschen langen Vokale </a:t>
            </a:r>
            <a:r>
              <a:rPr lang="de-DE" i="1" dirty="0" err="1"/>
              <a:t>î</a:t>
            </a:r>
            <a:r>
              <a:rPr lang="de-DE" i="1" dirty="0"/>
              <a:t>, </a:t>
            </a:r>
            <a:r>
              <a:rPr lang="de-DE" i="1" dirty="0" err="1"/>
              <a:t>û</a:t>
            </a:r>
            <a:r>
              <a:rPr lang="de-DE" dirty="0"/>
              <a:t> und </a:t>
            </a:r>
            <a:r>
              <a:rPr lang="de-DE" i="1" dirty="0" err="1"/>
              <a:t>iu</a:t>
            </a:r>
            <a:r>
              <a:rPr lang="de-DE" dirty="0"/>
              <a:t> seit dem 12. Jh. zu </a:t>
            </a:r>
            <a:r>
              <a:rPr lang="de-DE" i="1" dirty="0"/>
              <a:t>ei, au</a:t>
            </a:r>
            <a:r>
              <a:rPr lang="de-DE" dirty="0"/>
              <a:t> und </a:t>
            </a:r>
            <a:r>
              <a:rPr lang="de-DE" i="1" dirty="0" err="1"/>
              <a:t>eu</a:t>
            </a:r>
            <a:r>
              <a:rPr lang="de-DE" i="1" dirty="0"/>
              <a:t>/</a:t>
            </a:r>
            <a:r>
              <a:rPr lang="de-DE" i="1" dirty="0" err="1"/>
              <a:t>äu</a:t>
            </a:r>
            <a:r>
              <a:rPr lang="de-DE" dirty="0"/>
              <a:t>. </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m Zuge der Eindeutschung wendischer Namen wurde aus der wendischen „Au“ ein „neuer Sitz“.</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27</a:t>
            </a:fld>
            <a:endParaRPr lang="de-DE"/>
          </a:p>
        </p:txBody>
      </p:sp>
    </p:spTree>
    <p:extLst>
      <p:ext uri="{BB962C8B-B14F-4D97-AF65-F5344CB8AC3E}">
        <p14:creationId xmlns:p14="http://schemas.microsoft.com/office/powerpoint/2010/main" val="2981464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Diese beiden Namen zeigen deutlich, dass </a:t>
            </a:r>
            <a:r>
              <a:rPr lang="de-DE" sz="1200" b="1" i="1" dirty="0" err="1"/>
              <a:t>Neuses</a:t>
            </a:r>
            <a:r>
              <a:rPr lang="de-DE" sz="1200" dirty="0"/>
              <a:t> nicht ein „Neuer Sitz“ im Sinne einer neuen Ansiedlung sein kann, denn sonst müssten die Namen </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28</a:t>
            </a:fld>
            <a:endParaRPr lang="de-DE"/>
          </a:p>
        </p:txBody>
      </p:sp>
    </p:spTree>
    <p:extLst>
      <p:ext uri="{BB962C8B-B14F-4D97-AF65-F5344CB8AC3E}">
        <p14:creationId xmlns:p14="http://schemas.microsoft.com/office/powerpoint/2010/main" val="1855929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Bustouristik Klaus </a:t>
            </a:r>
            <a:r>
              <a:rPr lang="de-DE" sz="1200" b="1" dirty="0" err="1"/>
              <a:t>Neuß</a:t>
            </a:r>
            <a:endParaRPr lang="de-DE" sz="1200" b="1"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Entwicklung der Familiennamen in Europa</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Familiennamen im heutigen Sinne haben sich aus Beinamen entwickelt, die zunächst nur an individuelle Personen vergeben waren, aber noch nicht an nachfolgende Personen weitergegeben wurden. Im 9. Jahrhundert wurde erstmals in Venedig ein Beiname vererbt. Diese Sitte breitete sich von dort aus im 10. Jahrhundert nach Norditalien und Südfrankreich aus. Im 11. Jahrhundert gelangte der Gebrauch nach Katalonien und Nordfrankreich, im 12. Jahrhundert nach England und in das Gebiet der Schweiz. Danach wurde der Gebrauch eines festen Familiennamens auch in den west- und süddeutschen Städten üblich. </a:t>
            </a:r>
            <a:r>
              <a:rPr lang="de-DE" b="1" dirty="0"/>
              <a:t>Anfang des 15. Jahrhunderts waren Familiennamen überall im deutschen Sprachraum anzutreffen, aber nicht durchgehend. </a:t>
            </a:r>
            <a:r>
              <a:rPr lang="de-DE" dirty="0"/>
              <a:t>Auch konnte der Familienname noch wechseln, zum Beispiel bei Wegzug oder aufgrund neuer Berufstätigkeit oder bis etwa 1800 bei der Einheirat in einen Bauernhof.</a:t>
            </a:r>
          </a:p>
          <a:p>
            <a:pPr marL="0" marR="0" indent="0" algn="l" defTabSz="457200" rtl="0" eaLnBrk="1" fontAlgn="auto" latinLnBrk="0" hangingPunct="1">
              <a:lnSpc>
                <a:spcPct val="100000"/>
              </a:lnSpc>
              <a:spcBef>
                <a:spcPts val="0"/>
              </a:spcBef>
              <a:spcAft>
                <a:spcPts val="0"/>
              </a:spcAft>
              <a:buClrTx/>
              <a:buSzTx/>
              <a:buFontTx/>
              <a:buNone/>
              <a:tabLst/>
              <a:defRPr/>
            </a:pPr>
            <a:r>
              <a:rPr lang="de-DE" dirty="0"/>
              <a:t>Während der Adel seit der Erblichkeit der Lehen im Jahr 1037 feste Familiennamen trug, um seine Erbansprüche geltend machen zu können, folgten erst später die Patrizier und Stadtbürger. Insbesondere im Patriziat hat noch die Wahrung des Familienbesitzes zur Bildung der festen Beinamen beigetragen, während im restlichen Bürgertum die Familiennamenbildung vor allem durch den Ausbau des Verwaltungswesens mit einer zunehmenden schriftlichen Beurkundung gefördert wurde. Der Familienname hatte bis ins 18. Jahrhundert hinein zumeist nur untergeordnete Bedeutung, während der Rufname der eigentliche Name blieb. </a:t>
            </a:r>
            <a:r>
              <a:rPr lang="de-DE" b="1" dirty="0"/>
              <a:t>Bäuerliche Gegenden kamen bis zum 17. oder 18. Jahrhundert ohne einen festen Familiennamen aus</a:t>
            </a:r>
            <a:r>
              <a:rPr lang="de-DE" dirty="0"/>
              <a:t>, in Friesland wurde er erst im 19. Jahrhundert gesetzlich eingeführt.</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Germanisierung</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Größtenteils wurden die deutschsprachigen Zuwanderer von den dortigen Landesfürsten, welche aufgrund von Treueiden an das Kaiserreich die Territorien als Lehen zum Regieren erhalten hatten, ins Land gerufen, um siedlungsarme oder gänzlich siedlungsfreie Flächen zu kolonisieren. </a:t>
            </a:r>
            <a:r>
              <a:rPr lang="de-DE" b="1" dirty="0"/>
              <a:t>Eine Verdrängung der bereits ansässigen Bevölkerung hätte aus Sicht der lokalen Herrscher keinen Sinn ergeben, zumal ihnen an einer möglichst hohen Anzahl von Untertanen gelegen war, </a:t>
            </a:r>
            <a:r>
              <a:rPr lang="de-DE" dirty="0"/>
              <a:t>die ihre Macht mehrten. Dabei gab es oft an einem Siedlungsplatz deutsche und slawische Ortsteile nebeneinander. </a:t>
            </a:r>
            <a:r>
              <a:rPr lang="de-DE" b="1" dirty="0"/>
              <a:t>Die Assimilierung und sprachliche Germanisierung der Slawen vollzog sich schleichend und über Jahrhunderte</a:t>
            </a:r>
            <a:r>
              <a:rPr lang="de-DE" dirty="0"/>
              <a:t>. In der Lausitz konnte sich ein Teil der Sorben trotz ihrer </a:t>
            </a:r>
            <a:r>
              <a:rPr lang="de-DE" dirty="0" err="1"/>
              <a:t>insulären</a:t>
            </a:r>
            <a:r>
              <a:rPr lang="de-DE" dirty="0"/>
              <a:t> Lage im deutschen Sprachgebiet der vollständigen Germanisierung entziehen, wenngleich besonders die niedersorbische Sprache heute als stark gefährdet angesehen werden muss.</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Sprachverbote</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dirty="0"/>
              <a:t>Die </a:t>
            </a:r>
            <a:r>
              <a:rPr lang="de-DE" dirty="0" err="1"/>
              <a:t>Zurückdrängung</a:t>
            </a:r>
            <a:r>
              <a:rPr lang="de-DE" dirty="0"/>
              <a:t> des slawischen Elements begann mit der um die Jahrtausendwende einsetzenden deutschen Ostexpansion und wurde in den folgenden Jahrhunderten im Rahmen der sich anschließenden </a:t>
            </a:r>
            <a:r>
              <a:rPr lang="de-DE" dirty="0" err="1"/>
              <a:t>bäuerlichen</a:t>
            </a:r>
            <a:r>
              <a:rPr lang="de-DE" dirty="0"/>
              <a:t> Kolonisation </a:t>
            </a:r>
            <a:r>
              <a:rPr lang="de-DE" dirty="0" err="1"/>
              <a:t>verstärkt</a:t>
            </a:r>
            <a:r>
              <a:rPr lang="de-DE" dirty="0"/>
              <a:t> fortgesetzt. Sie </a:t>
            </a:r>
            <a:r>
              <a:rPr lang="de-DE" dirty="0" err="1"/>
              <a:t>führte</a:t>
            </a:r>
            <a:r>
              <a:rPr lang="de-DE" dirty="0"/>
              <a:t> zur vollkommenen </a:t>
            </a:r>
            <a:r>
              <a:rPr lang="de-DE" dirty="0" err="1"/>
              <a:t>Germa</a:t>
            </a:r>
            <a:r>
              <a:rPr lang="de-DE" dirty="0"/>
              <a:t>- </a:t>
            </a:r>
            <a:r>
              <a:rPr lang="de-DE" dirty="0" err="1"/>
              <a:t>nisierung</a:t>
            </a:r>
            <a:r>
              <a:rPr lang="de-DE" dirty="0"/>
              <a:t> (Eindeutschung) der </a:t>
            </a:r>
            <a:r>
              <a:rPr lang="de-DE" dirty="0" err="1"/>
              <a:t>altansässigen</a:t>
            </a:r>
            <a:r>
              <a:rPr lang="de-DE" dirty="0"/>
              <a:t> sorbischen </a:t>
            </a:r>
            <a:r>
              <a:rPr lang="de-DE" dirty="0" err="1"/>
              <a:t>Bevölkerung</a:t>
            </a:r>
            <a:r>
              <a:rPr lang="de-DE" dirty="0"/>
              <a:t> und zum Verlust des in diesen Gebieten gesprochenen slawischen Idioms. </a:t>
            </a:r>
            <a:r>
              <a:rPr lang="de-DE" b="1" dirty="0"/>
              <a:t>1293 wurde die Verwendung des „Wendischen“ vor Gericht in Sachsen-Anhalt durch Bernhard II., gleichzeitig Abt des Klosters Nienburg, verboten. Es folgten </a:t>
            </a:r>
            <a:r>
              <a:rPr lang="de-DE" b="1" dirty="0" err="1"/>
              <a:t>ähnliche</a:t>
            </a:r>
            <a:r>
              <a:rPr lang="de-DE" b="1" dirty="0"/>
              <a:t> Sprachverbote 1327 im Gebiet um Altenburg, Leipzig und Zwickau, 1427 auch in Meißen. </a:t>
            </a:r>
            <a:r>
              <a:rPr lang="de-DE" dirty="0"/>
              <a:t>Lediglich im </a:t>
            </a:r>
            <a:r>
              <a:rPr lang="de-DE" dirty="0" err="1"/>
              <a:t>östlichen</a:t>
            </a:r>
            <a:r>
              <a:rPr lang="de-DE" dirty="0"/>
              <a:t>, durch die Ostkolonisation weniger stark betroffenen Teil des altsorbischen Siedlungsgebietes (</a:t>
            </a:r>
            <a:r>
              <a:rPr lang="de-DE" dirty="0" err="1"/>
              <a:t>östlich</a:t>
            </a:r>
            <a:r>
              <a:rPr lang="de-DE" dirty="0"/>
              <a:t> von Elbe und Schwarzer Elster), konnte sich das Sorbische </a:t>
            </a:r>
            <a:r>
              <a:rPr lang="de-DE" dirty="0" err="1"/>
              <a:t>länger</a:t>
            </a:r>
            <a:r>
              <a:rPr lang="de-DE" dirty="0"/>
              <a:t>, z.T. bis in die Gegenwart erhalten. </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latin typeface="+mn-lt"/>
                <a:ea typeface="+mn-ea"/>
                <a:cs typeface="+mn-cs"/>
              </a:rPr>
              <a:t>Auch durch etwa seit der Mitte des 14. Jahrhunderts ergangene, so genannte „</a:t>
            </a:r>
            <a:r>
              <a:rPr lang="de-DE" sz="1200" b="1" kern="1200" dirty="0">
                <a:solidFill>
                  <a:schemeClr val="tx1"/>
                </a:solidFill>
                <a:latin typeface="+mn-lt"/>
                <a:ea typeface="+mn-ea"/>
                <a:cs typeface="+mn-cs"/>
              </a:rPr>
              <a:t>Wendenparagraphen" </a:t>
            </a:r>
            <a:r>
              <a:rPr lang="de-DE" sz="1200" kern="1200" dirty="0">
                <a:solidFill>
                  <a:schemeClr val="tx1"/>
                </a:solidFill>
                <a:latin typeface="+mn-lt"/>
                <a:ea typeface="+mn-ea"/>
                <a:cs typeface="+mn-cs"/>
              </a:rPr>
              <a:t>wurden vielerorts rechtliche Nachteile für die einheimische slawische Bevölkerung gegenüber den ins Land gerufenen nichtslawischen Zuzüglern festgeschrieben. </a:t>
            </a:r>
            <a:r>
              <a:rPr lang="de-DE" sz="1200" b="1" kern="1200" dirty="0">
                <a:solidFill>
                  <a:schemeClr val="tx1"/>
                </a:solidFill>
                <a:latin typeface="+mn-lt"/>
                <a:ea typeface="+mn-ea"/>
                <a:cs typeface="+mn-cs"/>
              </a:rPr>
              <a:t>Sozialer Aufstieg war zumeist allein mit dem Übergang zum Deutschen zu erreichen, das heißt mit der Annahme der deutschen Sprache und Kultur bei Aufgabe der slawischen Sprache und Sitten. </a:t>
            </a:r>
            <a:r>
              <a:rPr lang="de-DE" sz="1200" kern="1200" dirty="0">
                <a:solidFill>
                  <a:schemeClr val="tx1"/>
                </a:solidFill>
                <a:latin typeface="+mn-lt"/>
                <a:ea typeface="+mn-ea"/>
                <a:cs typeface="+mn-cs"/>
              </a:rPr>
              <a:t>Der ständige gegenwärtige </a:t>
            </a:r>
            <a:r>
              <a:rPr lang="de-DE" sz="1200" b="1" kern="1200" dirty="0">
                <a:solidFill>
                  <a:schemeClr val="tx1"/>
                </a:solidFill>
                <a:latin typeface="+mn-lt"/>
                <a:ea typeface="+mn-ea"/>
                <a:cs typeface="+mn-cs"/>
              </a:rPr>
              <a:t>Assimilationsdruck bewirkte, dass im 14. und 15. Jahrhundert in fast allen wendischen Gebieten der Gebrauch der slawischen Sprache stark zurückging und das Slawische schließlich ausstarb. </a:t>
            </a:r>
            <a:endParaRPr lang="de-DE" b="1"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32</a:t>
            </a:fld>
            <a:endParaRPr lang="de-DE"/>
          </a:p>
        </p:txBody>
      </p:sp>
    </p:spTree>
    <p:extLst>
      <p:ext uri="{BB962C8B-B14F-4D97-AF65-F5344CB8AC3E}">
        <p14:creationId xmlns:p14="http://schemas.microsoft.com/office/powerpoint/2010/main" val="4181242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a:solidFill>
                  <a:schemeClr val="tx1"/>
                </a:solidFill>
                <a:effectLst/>
                <a:latin typeface="+mn-lt"/>
                <a:ea typeface="+mn-ea"/>
                <a:cs typeface="+mn-cs"/>
              </a:rPr>
              <a:t>Glas/Glos/</a:t>
            </a:r>
            <a:r>
              <a:rPr lang="de-DE" sz="1200" b="1" kern="1200" dirty="0" err="1">
                <a:solidFill>
                  <a:schemeClr val="tx1"/>
                </a:solidFill>
                <a:effectLst/>
                <a:latin typeface="+mn-lt"/>
                <a:ea typeface="+mn-ea"/>
                <a:cs typeface="+mn-cs"/>
              </a:rPr>
              <a:t>Glatz</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„großer Stein, Felsen, Felsblock, Fels, kleiner Stein, Steinchen“ (kommt nur im West- u. Ostslawischen sowie im Bulgarischen vor, z.B. polnisch </a:t>
            </a:r>
            <a:r>
              <a:rPr lang="de-DE" sz="1200" b="1" i="1" kern="1200" dirty="0" err="1">
                <a:solidFill>
                  <a:schemeClr val="tx1"/>
                </a:solidFill>
                <a:effectLst/>
                <a:latin typeface="+mn-lt"/>
                <a:ea typeface="+mn-ea"/>
                <a:cs typeface="+mn-cs"/>
              </a:rPr>
              <a:t>głaz</a:t>
            </a:r>
            <a:r>
              <a:rPr lang="de-DE" sz="1200" kern="1200" dirty="0">
                <a:solidFill>
                  <a:schemeClr val="tx1"/>
                </a:solidFill>
                <a:effectLst/>
                <a:latin typeface="+mn-lt"/>
                <a:ea typeface="+mn-ea"/>
                <a:cs typeface="+mn-cs"/>
              </a:rPr>
              <a:t>)</a:t>
            </a: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Auch bei </a:t>
            </a:r>
            <a:r>
              <a:rPr lang="de-DE" sz="1200" b="1" i="1" dirty="0" err="1"/>
              <a:t>Neuses</a:t>
            </a:r>
            <a:r>
              <a:rPr lang="de-DE" sz="1200" dirty="0"/>
              <a:t> zwischen Ebermannstadt und Markt </a:t>
            </a:r>
            <a:r>
              <a:rPr lang="de-DE" sz="1200" dirty="0" err="1"/>
              <a:t>Eggolsheim</a:t>
            </a:r>
            <a:r>
              <a:rPr lang="de-DE" sz="1200" dirty="0"/>
              <a:t> findet man auf alten Karten eine </a:t>
            </a:r>
            <a:r>
              <a:rPr lang="de-DE" sz="1200" b="1" i="1" dirty="0"/>
              <a:t>Glatze</a:t>
            </a:r>
            <a:r>
              <a:rPr lang="de-DE" sz="1200" dirty="0"/>
              <a:t>, nämlich die </a:t>
            </a:r>
            <a:r>
              <a:rPr lang="de-DE" sz="1200" b="1" i="1" dirty="0"/>
              <a:t>Schafs Glatzen</a:t>
            </a:r>
            <a:r>
              <a:rPr lang="de-DE" sz="1200" dirty="0"/>
              <a:t>, die unmittelbar an einem </a:t>
            </a:r>
            <a:r>
              <a:rPr lang="de-DE" sz="1200" b="1" i="1" dirty="0"/>
              <a:t>Steinbruch</a:t>
            </a:r>
            <a:r>
              <a:rPr lang="de-DE" sz="1200" dirty="0"/>
              <a:t> liegt. Und bei Adelsdorf findet sich der Flurname </a:t>
            </a:r>
            <a:r>
              <a:rPr lang="de-DE" sz="1200" b="1" i="1" dirty="0"/>
              <a:t>Glatzen</a:t>
            </a:r>
            <a:r>
              <a:rPr lang="de-DE" sz="1200" dirty="0"/>
              <a:t>, in dessen Nähe die </a:t>
            </a:r>
            <a:r>
              <a:rPr lang="de-DE" sz="1200" b="1" i="1" dirty="0" err="1"/>
              <a:t>Steinlesäcker</a:t>
            </a:r>
            <a:r>
              <a:rPr lang="de-DE" sz="1200" dirty="0"/>
              <a:t> liegen. </a:t>
            </a:r>
          </a:p>
          <a:p>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Bis zur Flurbereinigung wurden jedenfalls am </a:t>
            </a:r>
            <a:r>
              <a:rPr lang="de-DE" sz="1200" dirty="0" err="1"/>
              <a:t>Neuseser</a:t>
            </a:r>
            <a:r>
              <a:rPr lang="de-DE" sz="1200" dirty="0"/>
              <a:t> Glatzenberg Steine und Felsen zum Teil auch durch Anlegen von Stollen abgebaut</a:t>
            </a:r>
            <a:endParaRPr lang="de-DE" sz="1200" b="1" i="1" dirty="0"/>
          </a:p>
          <a:p>
            <a:r>
              <a:rPr lang="de-DE" sz="1200" b="1" i="1" dirty="0" err="1"/>
              <a:t>skalka</a:t>
            </a:r>
            <a:r>
              <a:rPr lang="de-DE" sz="1200" b="1" i="1" dirty="0"/>
              <a:t> </a:t>
            </a:r>
            <a:r>
              <a:rPr lang="de-DE" sz="1200" dirty="0"/>
              <a:t>„kleiner Fels“, genau wie </a:t>
            </a:r>
            <a:r>
              <a:rPr lang="de-DE" sz="1200" b="1" i="1" dirty="0"/>
              <a:t>Schallfeld</a:t>
            </a:r>
            <a:r>
              <a:rPr lang="de-DE" sz="1200" dirty="0"/>
              <a:t> „Steinfeld“ und der Würzburger </a:t>
            </a:r>
            <a:r>
              <a:rPr lang="de-DE" sz="1200" b="1" i="1" dirty="0" err="1"/>
              <a:t>Schalkberg</a:t>
            </a:r>
            <a:r>
              <a:rPr lang="de-DE" sz="1200" dirty="0"/>
              <a:t> „Steinberg“ (neben dem Würzburger </a:t>
            </a:r>
            <a:r>
              <a:rPr lang="de-DE" sz="1200" b="1" i="1" dirty="0"/>
              <a:t>Stein)</a:t>
            </a:r>
          </a:p>
          <a:p>
            <a:endParaRPr lang="de-DE" sz="1200" b="1" i="1" dirty="0"/>
          </a:p>
          <a:p>
            <a:r>
              <a:rPr lang="de-DE" sz="1200" kern="1200" dirty="0">
                <a:solidFill>
                  <a:schemeClr val="tx1"/>
                </a:solidFill>
                <a:effectLst/>
                <a:latin typeface="+mn-lt"/>
                <a:ea typeface="+mn-ea"/>
                <a:cs typeface="+mn-cs"/>
              </a:rPr>
              <a:t>Zwei bekannte Weinlagen Mainfrankens – die </a:t>
            </a:r>
            <a:r>
              <a:rPr lang="de-DE" sz="1200" b="1" i="1" kern="1200" dirty="0" err="1">
                <a:solidFill>
                  <a:schemeClr val="tx1"/>
                </a:solidFill>
                <a:effectLst/>
                <a:latin typeface="+mn-lt"/>
                <a:ea typeface="+mn-ea"/>
                <a:cs typeface="+mn-cs"/>
              </a:rPr>
              <a:t>Neuseser</a:t>
            </a:r>
            <a:r>
              <a:rPr lang="de-DE" sz="1200" b="1" i="1" kern="1200" dirty="0">
                <a:solidFill>
                  <a:schemeClr val="tx1"/>
                </a:solidFill>
                <a:effectLst/>
                <a:latin typeface="+mn-lt"/>
                <a:ea typeface="+mn-ea"/>
                <a:cs typeface="+mn-cs"/>
              </a:rPr>
              <a:t> Glatze</a:t>
            </a:r>
            <a:r>
              <a:rPr lang="de-DE" sz="1200" kern="1200" dirty="0">
                <a:solidFill>
                  <a:schemeClr val="tx1"/>
                </a:solidFill>
                <a:effectLst/>
                <a:latin typeface="+mn-lt"/>
                <a:ea typeface="+mn-ea"/>
                <a:cs typeface="+mn-cs"/>
              </a:rPr>
              <a:t> und der </a:t>
            </a:r>
            <a:r>
              <a:rPr lang="de-DE" sz="1200" b="1" i="1" kern="1200" dirty="0" err="1">
                <a:solidFill>
                  <a:schemeClr val="tx1"/>
                </a:solidFill>
                <a:effectLst/>
                <a:latin typeface="+mn-lt"/>
                <a:ea typeface="+mn-ea"/>
                <a:cs typeface="+mn-cs"/>
              </a:rPr>
              <a:t>Sommeracher</a:t>
            </a:r>
            <a:r>
              <a:rPr lang="de-DE" sz="1200" b="1" i="1" kern="1200" dirty="0">
                <a:solidFill>
                  <a:schemeClr val="tx1"/>
                </a:solidFill>
                <a:effectLst/>
                <a:latin typeface="+mn-lt"/>
                <a:ea typeface="+mn-ea"/>
                <a:cs typeface="+mn-cs"/>
              </a:rPr>
              <a:t> Katzenkopf</a:t>
            </a:r>
            <a:r>
              <a:rPr lang="de-DE" sz="1200" kern="1200" dirty="0">
                <a:solidFill>
                  <a:schemeClr val="tx1"/>
                </a:solidFill>
                <a:effectLst/>
                <a:latin typeface="+mn-lt"/>
                <a:ea typeface="+mn-ea"/>
                <a:cs typeface="+mn-cs"/>
              </a:rPr>
              <a:t> - liegen sich an der </a:t>
            </a:r>
            <a:r>
              <a:rPr lang="de-DE" sz="1200" kern="1200" dirty="0" err="1">
                <a:solidFill>
                  <a:schemeClr val="tx1"/>
                </a:solidFill>
                <a:effectLst/>
                <a:latin typeface="+mn-lt"/>
                <a:ea typeface="+mn-ea"/>
                <a:cs typeface="+mn-cs"/>
              </a:rPr>
              <a:t>Volkacher</a:t>
            </a:r>
            <a:r>
              <a:rPr lang="de-DE" sz="1200" kern="1200" dirty="0">
                <a:solidFill>
                  <a:schemeClr val="tx1"/>
                </a:solidFill>
                <a:effectLst/>
                <a:latin typeface="+mn-lt"/>
                <a:ea typeface="+mn-ea"/>
                <a:cs typeface="+mn-cs"/>
              </a:rPr>
              <a:t> Mainschleife gegenüber. Im  Artikel „Von Katzenköpfen und Glatzenköpfen“ in der </a:t>
            </a:r>
            <a:r>
              <a:rPr lang="de-DE" sz="1200" kern="1200" dirty="0" err="1">
                <a:solidFill>
                  <a:schemeClr val="tx1"/>
                </a:solidFill>
                <a:effectLst/>
                <a:latin typeface="+mn-lt"/>
                <a:ea typeface="+mn-ea"/>
                <a:cs typeface="+mn-cs"/>
              </a:rPr>
              <a:t>Mainpost</a:t>
            </a:r>
            <a:r>
              <a:rPr lang="de-DE" sz="1200" kern="1200" dirty="0">
                <a:solidFill>
                  <a:schemeClr val="tx1"/>
                </a:solidFill>
                <a:effectLst/>
                <a:latin typeface="+mn-lt"/>
                <a:ea typeface="+mn-ea"/>
                <a:cs typeface="+mn-cs"/>
              </a:rPr>
              <a:t> vom 16.9.2001 heißt es bezüglich der Herkunft des Namens </a:t>
            </a:r>
            <a:r>
              <a:rPr lang="de-DE" sz="1200" b="1" i="1" kern="1200" dirty="0">
                <a:solidFill>
                  <a:schemeClr val="tx1"/>
                </a:solidFill>
                <a:effectLst/>
                <a:latin typeface="+mn-lt"/>
                <a:ea typeface="+mn-ea"/>
                <a:cs typeface="+mn-cs"/>
              </a:rPr>
              <a:t>Glatze</a:t>
            </a:r>
            <a:r>
              <a:rPr lang="de-DE" sz="1200" kern="1200" dirty="0">
                <a:solidFill>
                  <a:schemeClr val="tx1"/>
                </a:solidFill>
                <a:effectLst/>
                <a:latin typeface="+mn-lt"/>
                <a:ea typeface="+mn-ea"/>
                <a:cs typeface="+mn-cs"/>
              </a:rPr>
              <a:t> lapidar: </a:t>
            </a:r>
            <a:r>
              <a:rPr lang="de-DE" sz="1200" i="1" kern="1200" dirty="0">
                <a:solidFill>
                  <a:schemeClr val="tx1"/>
                </a:solidFill>
                <a:effectLst/>
                <a:latin typeface="+mn-lt"/>
                <a:ea typeface="+mn-ea"/>
                <a:cs typeface="+mn-cs"/>
              </a:rPr>
              <a:t>„Auf Grund mangelnder historischer Belege muss eine endgültige Klärung offen bleiben.“</a:t>
            </a:r>
            <a:r>
              <a:rPr lang="de-DE" sz="1200" kern="1200" baseline="300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  Doch beide Namen sind wendischer Herkunft. </a:t>
            </a:r>
            <a:r>
              <a:rPr lang="de-DE" sz="1200" b="1" i="1" kern="1200" dirty="0">
                <a:solidFill>
                  <a:schemeClr val="tx1"/>
                </a:solidFill>
                <a:effectLst/>
                <a:latin typeface="+mn-lt"/>
                <a:ea typeface="+mn-ea"/>
                <a:cs typeface="+mn-cs"/>
              </a:rPr>
              <a:t>Glatze</a:t>
            </a:r>
            <a:r>
              <a:rPr lang="de-DE" sz="1200" kern="1200" dirty="0">
                <a:solidFill>
                  <a:schemeClr val="tx1"/>
                </a:solidFill>
                <a:effectLst/>
                <a:latin typeface="+mn-lt"/>
                <a:ea typeface="+mn-ea"/>
                <a:cs typeface="+mn-cs"/>
              </a:rPr>
              <a:t> leitet sich nämlich vom wendischen </a:t>
            </a:r>
            <a:r>
              <a:rPr lang="de-DE" sz="1200" b="1" i="1" kern="1200" dirty="0" err="1">
                <a:solidFill>
                  <a:schemeClr val="tx1"/>
                </a:solidFill>
                <a:effectLst/>
                <a:latin typeface="+mn-lt"/>
                <a:ea typeface="+mn-ea"/>
                <a:cs typeface="+mn-cs"/>
              </a:rPr>
              <a:t>glaz</a:t>
            </a:r>
            <a:r>
              <a:rPr lang="de-DE" sz="1200" kern="1200" dirty="0">
                <a:solidFill>
                  <a:schemeClr val="tx1"/>
                </a:solidFill>
                <a:effectLst/>
                <a:latin typeface="+mn-lt"/>
                <a:ea typeface="+mn-ea"/>
                <a:cs typeface="+mn-cs"/>
              </a:rPr>
              <a:t> „Stein, Fels“ ab, während der </a:t>
            </a:r>
            <a:r>
              <a:rPr lang="de-DE" sz="1200" b="1" i="1" kern="1200" dirty="0">
                <a:solidFill>
                  <a:schemeClr val="tx1"/>
                </a:solidFill>
                <a:effectLst/>
                <a:latin typeface="+mn-lt"/>
                <a:ea typeface="+mn-ea"/>
                <a:cs typeface="+mn-cs"/>
              </a:rPr>
              <a:t>Katzenkopf </a:t>
            </a:r>
            <a:r>
              <a:rPr lang="de-DE" sz="1200" kern="1200" dirty="0">
                <a:solidFill>
                  <a:schemeClr val="tx1"/>
                </a:solidFill>
                <a:effectLst/>
                <a:latin typeface="+mn-lt"/>
                <a:ea typeface="+mn-ea"/>
                <a:cs typeface="+mn-cs"/>
              </a:rPr>
              <a:t> früher ein Weideplatz für Ziegen, wendisch </a:t>
            </a:r>
            <a:r>
              <a:rPr lang="de-DE" sz="1200" b="1" i="1" kern="1200" dirty="0" err="1">
                <a:solidFill>
                  <a:schemeClr val="tx1"/>
                </a:solidFill>
                <a:effectLst/>
                <a:latin typeface="+mn-lt"/>
                <a:ea typeface="+mn-ea"/>
                <a:cs typeface="+mn-cs"/>
              </a:rPr>
              <a:t>koza</a:t>
            </a:r>
            <a:r>
              <a:rPr lang="de-DE" sz="1200" kern="1200" dirty="0">
                <a:solidFill>
                  <a:schemeClr val="tx1"/>
                </a:solidFill>
                <a:effectLst/>
                <a:latin typeface="+mn-lt"/>
                <a:ea typeface="+mn-ea"/>
                <a:cs typeface="+mn-cs"/>
              </a:rPr>
              <a:t>, war und somit eigentlich  ein „</a:t>
            </a:r>
            <a:r>
              <a:rPr lang="de-DE" sz="1200" kern="1200" dirty="0" err="1">
                <a:solidFill>
                  <a:schemeClr val="tx1"/>
                </a:solidFill>
                <a:effectLst/>
                <a:latin typeface="+mn-lt"/>
                <a:ea typeface="+mn-ea"/>
                <a:cs typeface="+mn-cs"/>
              </a:rPr>
              <a:t>Geißkopf</a:t>
            </a:r>
            <a:r>
              <a:rPr lang="de-DE" sz="1200" kern="1200" dirty="0">
                <a:solidFill>
                  <a:schemeClr val="tx1"/>
                </a:solidFill>
                <a:effectLst/>
                <a:latin typeface="+mn-lt"/>
                <a:ea typeface="+mn-ea"/>
                <a:cs typeface="+mn-cs"/>
              </a:rPr>
              <a:t>“ ist. (s.o.)</a:t>
            </a:r>
          </a:p>
          <a:p>
            <a:r>
              <a:rPr lang="de-DE" sz="1200" kern="1200" dirty="0">
                <a:solidFill>
                  <a:schemeClr val="tx1"/>
                </a:solidFill>
                <a:effectLst/>
                <a:latin typeface="+mn-lt"/>
                <a:ea typeface="+mn-ea"/>
                <a:cs typeface="+mn-cs"/>
              </a:rPr>
              <a:t>In diesem Artikel wird der Name „Glatzen“ so erklärt: </a:t>
            </a:r>
            <a:r>
              <a:rPr lang="de-DE" sz="1200" i="1" kern="1200" dirty="0">
                <a:solidFill>
                  <a:schemeClr val="tx1"/>
                </a:solidFill>
                <a:effectLst/>
                <a:latin typeface="+mn-lt"/>
                <a:ea typeface="+mn-ea"/>
                <a:cs typeface="+mn-cs"/>
              </a:rPr>
              <a:t>„Weinprinzessin Eva I. versuchte die Frage zu erklären, warum die </a:t>
            </a:r>
            <a:r>
              <a:rPr lang="de-DE" sz="1200" i="1" kern="1200" dirty="0" err="1">
                <a:solidFill>
                  <a:schemeClr val="tx1"/>
                </a:solidFill>
                <a:effectLst/>
                <a:latin typeface="+mn-lt"/>
                <a:ea typeface="+mn-ea"/>
                <a:cs typeface="+mn-cs"/>
              </a:rPr>
              <a:t>Neuseser</a:t>
            </a:r>
            <a:r>
              <a:rPr lang="de-DE" sz="1200" i="1" kern="1200" dirty="0">
                <a:solidFill>
                  <a:schemeClr val="tx1"/>
                </a:solidFill>
                <a:effectLst/>
                <a:latin typeface="+mn-lt"/>
                <a:ea typeface="+mn-ea"/>
                <a:cs typeface="+mn-cs"/>
              </a:rPr>
              <a:t> Weinlage "Glatzen" heißt. Auf Grund mangelnder historischer Belege muss eine endgültige Klärung offen bleiben. Eine Versammlung 1971 versuchte sich auf einen gemeinsamen Lagenamen zu einigen. Als aber um Mitternacht aus 30 vorhandenen Flurnamen kein passender ausgefiltert werden konnte, wollte man die Zusammenkunft abbrechen. Da kam die Lösung von auswärts: Die anwesenden Weinhändler aus Dettelbach und Kitzingen schalteten sich ein, und da sowohl sie als auch der damalige Bürgermeister </a:t>
            </a:r>
            <a:r>
              <a:rPr lang="de-DE" sz="1200" i="1" kern="1200" dirty="0" err="1">
                <a:solidFill>
                  <a:schemeClr val="tx1"/>
                </a:solidFill>
                <a:effectLst/>
                <a:latin typeface="+mn-lt"/>
                <a:ea typeface="+mn-ea"/>
                <a:cs typeface="+mn-cs"/>
              </a:rPr>
              <a:t>Geuter</a:t>
            </a:r>
            <a:r>
              <a:rPr lang="de-DE" sz="1200" i="1" kern="1200" dirty="0">
                <a:solidFill>
                  <a:schemeClr val="tx1"/>
                </a:solidFill>
                <a:effectLst/>
                <a:latin typeface="+mn-lt"/>
                <a:ea typeface="+mn-ea"/>
                <a:cs typeface="+mn-cs"/>
              </a:rPr>
              <a:t> prächtige Glatzen trugen, war der Name "</a:t>
            </a:r>
            <a:r>
              <a:rPr lang="de-DE" sz="1200" i="1" kern="1200" dirty="0" err="1">
                <a:solidFill>
                  <a:schemeClr val="tx1"/>
                </a:solidFill>
                <a:effectLst/>
                <a:latin typeface="+mn-lt"/>
                <a:ea typeface="+mn-ea"/>
                <a:cs typeface="+mn-cs"/>
              </a:rPr>
              <a:t>Neuseser</a:t>
            </a:r>
            <a:r>
              <a:rPr lang="de-DE" sz="1200" i="1" kern="1200" dirty="0">
                <a:solidFill>
                  <a:schemeClr val="tx1"/>
                </a:solidFill>
                <a:effectLst/>
                <a:latin typeface="+mn-lt"/>
                <a:ea typeface="+mn-ea"/>
                <a:cs typeface="+mn-cs"/>
              </a:rPr>
              <a:t> Glatzen" geboren, zumal es auch einen historischen Flurnamen "Glatzen" gibt.“</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33</a:t>
            </a:fld>
            <a:endParaRPr lang="de-DE"/>
          </a:p>
        </p:txBody>
      </p:sp>
    </p:spTree>
    <p:extLst>
      <p:ext uri="{BB962C8B-B14F-4D97-AF65-F5344CB8AC3E}">
        <p14:creationId xmlns:p14="http://schemas.microsoft.com/office/powerpoint/2010/main" val="486931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a:t>Der </a:t>
            </a:r>
            <a:r>
              <a:rPr lang="de-DE" b="1" i="1" dirty="0" err="1"/>
              <a:t>Lietzensee</a:t>
            </a:r>
            <a:r>
              <a:rPr lang="de-DE" dirty="0"/>
              <a:t> im Berliner Ortsteil Charlottenburg sowie der namengebende Ort </a:t>
            </a:r>
            <a:r>
              <a:rPr lang="de-DE" b="1" i="1" dirty="0" err="1"/>
              <a:t>Lützow</a:t>
            </a:r>
            <a:r>
              <a:rPr lang="de-DE" dirty="0"/>
              <a:t> leiten sich von </a:t>
            </a:r>
            <a:r>
              <a:rPr lang="de-DE" b="1" i="1" dirty="0" err="1"/>
              <a:t>lucina</a:t>
            </a:r>
            <a:r>
              <a:rPr lang="de-DE" dirty="0"/>
              <a:t> ab.  </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35</a:t>
            </a:fld>
            <a:endParaRPr lang="de-DE"/>
          </a:p>
        </p:txBody>
      </p:sp>
    </p:spTree>
    <p:extLst>
      <p:ext uri="{BB962C8B-B14F-4D97-AF65-F5344CB8AC3E}">
        <p14:creationId xmlns:p14="http://schemas.microsoft.com/office/powerpoint/2010/main" val="3727881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1" kern="1200" dirty="0">
                <a:solidFill>
                  <a:schemeClr val="tx1"/>
                </a:solidFill>
                <a:effectLst/>
                <a:latin typeface="Cambria"/>
                <a:ea typeface="+mn-ea"/>
                <a:cs typeface="Cambria"/>
              </a:rPr>
              <a:t>Die altslawischen Nasalvokale (</a:t>
            </a:r>
            <a:r>
              <a:rPr lang="de-DE" sz="1200" b="1" i="1" kern="1200" dirty="0" err="1">
                <a:solidFill>
                  <a:schemeClr val="tx1"/>
                </a:solidFill>
                <a:effectLst/>
                <a:latin typeface="Cambria"/>
                <a:ea typeface="+mn-ea"/>
                <a:cs typeface="Cambria"/>
              </a:rPr>
              <a:t>e</a:t>
            </a:r>
            <a:r>
              <a:rPr lang="de-DE" sz="1200" b="1" i="1" kern="1200" dirty="0">
                <a:solidFill>
                  <a:schemeClr val="tx1"/>
                </a:solidFill>
                <a:effectLst/>
                <a:latin typeface="Cambria"/>
                <a:ea typeface="+mn-ea"/>
                <a:cs typeface="Cambria"/>
              </a:rPr>
              <a:t>̨, ǫ) sind zum 11. Jh. in den meisten slawischen Sprachen ... entweder verschwunden oder sie haben die </a:t>
            </a:r>
            <a:r>
              <a:rPr lang="de-DE" sz="1200" b="1" i="1" kern="1200" dirty="0" err="1">
                <a:solidFill>
                  <a:schemeClr val="tx1"/>
                </a:solidFill>
                <a:effectLst/>
                <a:latin typeface="Cambria"/>
                <a:ea typeface="+mn-ea"/>
                <a:cs typeface="Cambria"/>
              </a:rPr>
              <a:t>Nasalität</a:t>
            </a:r>
            <a:r>
              <a:rPr lang="de-DE" sz="1200" b="1" i="1" kern="1200" dirty="0">
                <a:solidFill>
                  <a:schemeClr val="tx1"/>
                </a:solidFill>
                <a:effectLst/>
                <a:latin typeface="Cambria"/>
                <a:ea typeface="+mn-ea"/>
                <a:cs typeface="Cambria"/>
              </a:rPr>
              <a:t> verloren</a:t>
            </a:r>
            <a:r>
              <a:rPr lang="de-DE" sz="1200" i="1" kern="1200" dirty="0">
                <a:solidFill>
                  <a:schemeClr val="tx1"/>
                </a:solidFill>
                <a:effectLst/>
                <a:latin typeface="Cambria"/>
                <a:ea typeface="+mn-ea"/>
                <a:cs typeface="Cambria"/>
              </a:rPr>
              <a:t>.“</a:t>
            </a:r>
            <a:r>
              <a:rPr lang="de-DE" dirty="0">
                <a:effectLst/>
                <a:latin typeface="Cambria"/>
                <a:cs typeface="Cambria"/>
              </a:rPr>
              <a:t> </a:t>
            </a:r>
            <a:endParaRPr lang="de-DE" dirty="0">
              <a:latin typeface="Cambria"/>
              <a:cs typeface="Cambria"/>
            </a:endParaRPr>
          </a:p>
        </p:txBody>
      </p:sp>
      <p:sp>
        <p:nvSpPr>
          <p:cNvPr id="4" name="Foliennummernplatzhalter 3"/>
          <p:cNvSpPr>
            <a:spLocks noGrp="1"/>
          </p:cNvSpPr>
          <p:nvPr>
            <p:ph type="sldNum" sz="quarter" idx="10"/>
          </p:nvPr>
        </p:nvSpPr>
        <p:spPr/>
        <p:txBody>
          <a:bodyPr/>
          <a:lstStyle/>
          <a:p>
            <a:fld id="{0AA7B524-FAFF-054B-AF92-F1EE75F5ECBE}" type="slidenum">
              <a:rPr lang="de-DE" smtClean="0"/>
              <a:t>36</a:t>
            </a:fld>
            <a:endParaRPr lang="de-DE"/>
          </a:p>
        </p:txBody>
      </p:sp>
    </p:spTree>
    <p:extLst>
      <p:ext uri="{BB962C8B-B14F-4D97-AF65-F5344CB8AC3E}">
        <p14:creationId xmlns:p14="http://schemas.microsoft.com/office/powerpoint/2010/main" val="3626373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200" b="1" kern="1200" dirty="0">
                <a:solidFill>
                  <a:schemeClr val="tx1"/>
                </a:solidFill>
                <a:effectLst/>
                <a:latin typeface="+mn-lt"/>
                <a:ea typeface="+mn-ea"/>
                <a:cs typeface="+mn-cs"/>
              </a:rPr>
              <a:t>Vgl. </a:t>
            </a:r>
            <a:r>
              <a:rPr lang="de-DE" sz="1200" b="1" kern="1200" dirty="0" err="1">
                <a:solidFill>
                  <a:schemeClr val="tx1"/>
                </a:solidFill>
                <a:effectLst/>
                <a:latin typeface="+mn-lt"/>
                <a:ea typeface="+mn-ea"/>
                <a:cs typeface="+mn-cs"/>
              </a:rPr>
              <a:t>Brünn</a:t>
            </a:r>
            <a:r>
              <a:rPr lang="de-DE" sz="1200" b="1" kern="1200" dirty="0">
                <a:solidFill>
                  <a:schemeClr val="tx1"/>
                </a:solidFill>
                <a:effectLst/>
                <a:latin typeface="+mn-lt"/>
                <a:ea typeface="+mn-ea"/>
                <a:cs typeface="+mn-cs"/>
              </a:rPr>
              <a:t> in Mähren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de-DE"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e-DE" sz="1200" b="1" kern="1200" dirty="0">
                <a:solidFill>
                  <a:schemeClr val="tx1"/>
                </a:solidFill>
                <a:effectLst/>
                <a:latin typeface="+mn-lt"/>
                <a:ea typeface="+mn-ea"/>
                <a:cs typeface="+mn-cs"/>
              </a:rPr>
              <a:t>Pfarrersbrunnen </a:t>
            </a:r>
            <a:r>
              <a:rPr lang="de-DE" sz="1200" kern="1200" dirty="0">
                <a:solidFill>
                  <a:schemeClr val="tx1"/>
                </a:solidFill>
                <a:effectLst/>
                <a:latin typeface="+mn-lt"/>
                <a:ea typeface="+mn-ea"/>
                <a:cs typeface="+mn-cs"/>
              </a:rPr>
              <a:t>(Flurname auf hist. Karten südlich von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am Berg, KT): Das inmitten von Feldern ca. 1 km südlich von </a:t>
            </a:r>
            <a:r>
              <a:rPr lang="de-DE" sz="1200" b="1" i="1" kern="1200" dirty="0" err="1">
                <a:solidFill>
                  <a:schemeClr val="tx1"/>
                </a:solidFill>
                <a:effectLst/>
                <a:latin typeface="+mn-lt"/>
                <a:ea typeface="+mn-ea"/>
                <a:cs typeface="+mn-cs"/>
              </a:rPr>
              <a:t>Neuses</a:t>
            </a:r>
            <a:r>
              <a:rPr lang="de-DE" sz="1200" b="1" i="1" kern="1200" dirty="0">
                <a:solidFill>
                  <a:schemeClr val="tx1"/>
                </a:solidFill>
                <a:effectLst/>
                <a:latin typeface="+mn-lt"/>
                <a:ea typeface="+mn-ea"/>
                <a:cs typeface="+mn-cs"/>
              </a:rPr>
              <a:t> am Berg</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Oberau</a:t>
            </a:r>
            <a:r>
              <a:rPr lang="de-DE" sz="1200" kern="1200" dirty="0">
                <a:solidFill>
                  <a:schemeClr val="tx1"/>
                </a:solidFill>
                <a:effectLst/>
                <a:latin typeface="+mn-lt"/>
                <a:ea typeface="+mn-ea"/>
                <a:cs typeface="+mn-cs"/>
              </a:rPr>
              <a:t>“ liegende Flurstück dürfte wohl kaum ein früherer Brunnen für den Dorfpfarrer sein.  Der hätte sich für den weiten Weg wohl sehr bei den </a:t>
            </a:r>
            <a:r>
              <a:rPr lang="de-DE" sz="1200" kern="1200" dirty="0" err="1">
                <a:solidFill>
                  <a:schemeClr val="tx1"/>
                </a:solidFill>
                <a:effectLst/>
                <a:latin typeface="+mn-lt"/>
                <a:ea typeface="+mn-ea"/>
                <a:cs typeface="+mn-cs"/>
              </a:rPr>
              <a:t>Neusesern</a:t>
            </a:r>
            <a:r>
              <a:rPr lang="de-DE" sz="1200" kern="1200" dirty="0">
                <a:solidFill>
                  <a:schemeClr val="tx1"/>
                </a:solidFill>
                <a:effectLst/>
                <a:latin typeface="+mn-lt"/>
                <a:ea typeface="+mn-ea"/>
                <a:cs typeface="+mn-cs"/>
              </a:rPr>
              <a:t> bedankt. Heute finden sich dort zwei kleinere Teiche. Ein Vergleich mit dem Flurstück </a:t>
            </a:r>
            <a:r>
              <a:rPr lang="de-DE" sz="1200" b="1" i="1" kern="1200" dirty="0">
                <a:solidFill>
                  <a:schemeClr val="tx1"/>
                </a:solidFill>
                <a:effectLst/>
                <a:latin typeface="+mn-lt"/>
                <a:ea typeface="+mn-ea"/>
                <a:cs typeface="+mn-cs"/>
              </a:rPr>
              <a:t>Am </a:t>
            </a:r>
            <a:r>
              <a:rPr lang="de-DE" sz="1200" b="1" i="1" kern="1200" dirty="0" err="1">
                <a:solidFill>
                  <a:schemeClr val="tx1"/>
                </a:solidFill>
                <a:effectLst/>
                <a:latin typeface="+mn-lt"/>
                <a:ea typeface="+mn-ea"/>
                <a:cs typeface="+mn-cs"/>
              </a:rPr>
              <a:t>Pfärblein</a:t>
            </a:r>
            <a:r>
              <a:rPr lang="de-DE" sz="1200" kern="1200" dirty="0">
                <a:solidFill>
                  <a:schemeClr val="tx1"/>
                </a:solidFill>
                <a:effectLst/>
                <a:latin typeface="+mn-lt"/>
                <a:ea typeface="+mn-ea"/>
                <a:cs typeface="+mn-cs"/>
              </a:rPr>
              <a:t> im nahen Schnepfenbach liegt nahe. Dieses enthält das wendische </a:t>
            </a:r>
            <a:r>
              <a:rPr lang="de-DE" sz="1200" b="1" i="1" kern="1200" dirty="0" err="1">
                <a:solidFill>
                  <a:schemeClr val="tx1"/>
                </a:solidFill>
                <a:effectLst/>
                <a:latin typeface="+mn-lt"/>
                <a:ea typeface="+mn-ea"/>
                <a:cs typeface="+mn-cs"/>
              </a:rPr>
              <a:t>vrba</a:t>
            </a:r>
            <a:r>
              <a:rPr lang="de-DE" sz="1200" b="1" i="1" kern="1200" dirty="0">
                <a:solidFill>
                  <a:schemeClr val="tx1"/>
                </a:solidFill>
                <a:effectLst/>
                <a:latin typeface="+mn-lt"/>
                <a:ea typeface="+mn-ea"/>
                <a:cs typeface="+mn-cs"/>
              </a:rPr>
              <a:t>/</a:t>
            </a:r>
            <a:r>
              <a:rPr lang="de-DE" sz="1200" b="1" i="1" kern="1200" dirty="0" err="1">
                <a:solidFill>
                  <a:schemeClr val="tx1"/>
                </a:solidFill>
                <a:effectLst/>
                <a:latin typeface="+mn-lt"/>
                <a:ea typeface="+mn-ea"/>
                <a:cs typeface="+mn-cs"/>
              </a:rPr>
              <a:t>ferb</a:t>
            </a:r>
            <a:r>
              <a:rPr lang="de-DE" sz="1200" kern="1200" dirty="0">
                <a:solidFill>
                  <a:schemeClr val="tx1"/>
                </a:solidFill>
                <a:effectLst/>
                <a:latin typeface="+mn-lt"/>
                <a:ea typeface="+mn-ea"/>
                <a:cs typeface="+mn-cs"/>
              </a:rPr>
              <a:t> „Weide“. Da es sich beim </a:t>
            </a:r>
            <a:r>
              <a:rPr lang="de-DE" sz="1200" b="1" i="1" kern="1200" dirty="0">
                <a:solidFill>
                  <a:schemeClr val="tx1"/>
                </a:solidFill>
                <a:effectLst/>
                <a:latin typeface="+mn-lt"/>
                <a:ea typeface="+mn-ea"/>
                <a:cs typeface="+mn-cs"/>
              </a:rPr>
              <a:t>Pfarrersbrunnen</a:t>
            </a:r>
            <a:r>
              <a:rPr lang="de-DE" sz="1200" kern="1200" dirty="0">
                <a:solidFill>
                  <a:schemeClr val="tx1"/>
                </a:solidFill>
                <a:effectLst/>
                <a:latin typeface="+mn-lt"/>
                <a:ea typeface="+mn-ea"/>
                <a:cs typeface="+mn-cs"/>
              </a:rPr>
              <a:t> um ein feuchtes Flurstück handelt, dürfte hier ebenfalls </a:t>
            </a:r>
            <a:r>
              <a:rPr lang="de-DE" sz="1200" b="1" i="1" kern="1200" dirty="0" err="1">
                <a:solidFill>
                  <a:schemeClr val="tx1"/>
                </a:solidFill>
                <a:effectLst/>
                <a:latin typeface="+mn-lt"/>
                <a:ea typeface="+mn-ea"/>
                <a:cs typeface="+mn-cs"/>
              </a:rPr>
              <a:t>vrba</a:t>
            </a:r>
            <a:r>
              <a:rPr lang="de-DE" sz="1200" b="1" i="1" kern="1200" dirty="0">
                <a:solidFill>
                  <a:schemeClr val="tx1"/>
                </a:solidFill>
                <a:effectLst/>
                <a:latin typeface="+mn-lt"/>
                <a:ea typeface="+mn-ea"/>
                <a:cs typeface="+mn-cs"/>
              </a:rPr>
              <a:t>/</a:t>
            </a:r>
            <a:r>
              <a:rPr lang="de-DE" sz="1200" b="1" i="1" kern="1200" dirty="0" err="1">
                <a:solidFill>
                  <a:schemeClr val="tx1"/>
                </a:solidFill>
                <a:effectLst/>
                <a:latin typeface="+mn-lt"/>
                <a:ea typeface="+mn-ea"/>
                <a:cs typeface="+mn-cs"/>
              </a:rPr>
              <a:t>ferb</a:t>
            </a:r>
            <a:r>
              <a:rPr lang="de-DE" sz="1200" kern="1200" dirty="0">
                <a:solidFill>
                  <a:schemeClr val="tx1"/>
                </a:solidFill>
                <a:effectLst/>
                <a:latin typeface="+mn-lt"/>
                <a:ea typeface="+mn-ea"/>
                <a:cs typeface="+mn-cs"/>
              </a:rPr>
              <a:t> zugrunde liegen. </a:t>
            </a:r>
            <a:r>
              <a:rPr lang="de-DE" sz="1200" b="1" i="1" kern="1200" dirty="0">
                <a:solidFill>
                  <a:schemeClr val="tx1"/>
                </a:solidFill>
                <a:effectLst/>
                <a:latin typeface="+mn-lt"/>
                <a:ea typeface="+mn-ea"/>
                <a:cs typeface="+mn-cs"/>
              </a:rPr>
              <a:t>Brunnen</a:t>
            </a:r>
            <a:r>
              <a:rPr lang="de-DE" sz="1200" kern="1200" dirty="0">
                <a:solidFill>
                  <a:schemeClr val="tx1"/>
                </a:solidFill>
                <a:effectLst/>
                <a:latin typeface="+mn-lt"/>
                <a:ea typeface="+mn-ea"/>
                <a:cs typeface="+mn-cs"/>
              </a:rPr>
              <a:t> leitet sich wohl vom wendischen </a:t>
            </a:r>
            <a:r>
              <a:rPr lang="de-DE" sz="1200" b="1" i="1" kern="1200" dirty="0" err="1">
                <a:solidFill>
                  <a:schemeClr val="tx1"/>
                </a:solidFill>
                <a:effectLst/>
                <a:latin typeface="+mn-lt"/>
                <a:ea typeface="+mn-ea"/>
                <a:cs typeface="+mn-cs"/>
              </a:rPr>
              <a:t>bern</a:t>
            </a:r>
            <a:r>
              <a:rPr lang="de-DE" sz="1200" b="1" i="1" kern="1200" dirty="0">
                <a:solidFill>
                  <a:schemeClr val="tx1"/>
                </a:solidFill>
                <a:effectLst/>
                <a:latin typeface="+mn-lt"/>
                <a:ea typeface="+mn-ea"/>
                <a:cs typeface="+mn-cs"/>
              </a:rPr>
              <a:t>/</a:t>
            </a:r>
            <a:r>
              <a:rPr lang="de-DE" sz="1200" b="1" i="1" kern="1200" dirty="0" err="1">
                <a:solidFill>
                  <a:schemeClr val="tx1"/>
                </a:solidFill>
                <a:effectLst/>
                <a:latin typeface="+mn-lt"/>
                <a:ea typeface="+mn-ea"/>
                <a:cs typeface="+mn-cs"/>
              </a:rPr>
              <a:t>brno</a:t>
            </a:r>
            <a:r>
              <a:rPr lang="de-DE" sz="1200" kern="1200" dirty="0">
                <a:solidFill>
                  <a:schemeClr val="tx1"/>
                </a:solidFill>
                <a:effectLst/>
                <a:latin typeface="+mn-lt"/>
                <a:ea typeface="+mn-ea"/>
                <a:cs typeface="+mn-cs"/>
              </a:rPr>
              <a:t> „Sumpf“ ab, so dass es sich beim </a:t>
            </a:r>
            <a:r>
              <a:rPr lang="de-DE" sz="1200" b="1" i="1" kern="1200" dirty="0">
                <a:solidFill>
                  <a:schemeClr val="tx1"/>
                </a:solidFill>
                <a:effectLst/>
                <a:latin typeface="+mn-lt"/>
                <a:ea typeface="+mn-ea"/>
                <a:cs typeface="+mn-cs"/>
              </a:rPr>
              <a:t>Pfarrersbrunnen </a:t>
            </a:r>
            <a:r>
              <a:rPr lang="de-DE" sz="1200" kern="1200" dirty="0">
                <a:solidFill>
                  <a:schemeClr val="tx1"/>
                </a:solidFill>
                <a:effectLst/>
                <a:latin typeface="+mn-lt"/>
                <a:ea typeface="+mn-ea"/>
                <a:cs typeface="+mn-cs"/>
              </a:rPr>
              <a:t>eigentlich um einen alten </a:t>
            </a:r>
            <a:r>
              <a:rPr lang="de-DE" sz="1200" b="1" i="1" kern="1200" dirty="0">
                <a:solidFill>
                  <a:schemeClr val="tx1"/>
                </a:solidFill>
                <a:effectLst/>
                <a:latin typeface="+mn-lt"/>
                <a:ea typeface="+mn-ea"/>
                <a:cs typeface="+mn-cs"/>
              </a:rPr>
              <a:t>*Farb-bern</a:t>
            </a:r>
            <a:r>
              <a:rPr lang="de-DE" sz="1200" kern="1200" dirty="0">
                <a:solidFill>
                  <a:schemeClr val="tx1"/>
                </a:solidFill>
                <a:effectLst/>
                <a:latin typeface="+mn-lt"/>
                <a:ea typeface="+mn-ea"/>
                <a:cs typeface="+mn-cs"/>
              </a:rPr>
              <a:t> „Weidensumpf“ handeln dürfte. Die wendische Herkunft wird durch das unmittelbar anschließende Flurstück </a:t>
            </a:r>
            <a:r>
              <a:rPr lang="de-DE" sz="1200" b="1" i="1" kern="1200" dirty="0">
                <a:solidFill>
                  <a:schemeClr val="tx1"/>
                </a:solidFill>
                <a:effectLst/>
                <a:latin typeface="+mn-lt"/>
                <a:ea typeface="+mn-ea"/>
                <a:cs typeface="+mn-cs"/>
              </a:rPr>
              <a:t>Glaswiesen</a:t>
            </a:r>
            <a:r>
              <a:rPr lang="de-DE" sz="1200" kern="1200" dirty="0">
                <a:solidFill>
                  <a:schemeClr val="tx1"/>
                </a:solidFill>
                <a:effectLst/>
                <a:latin typeface="+mn-lt"/>
                <a:ea typeface="+mn-ea"/>
                <a:cs typeface="+mn-cs"/>
              </a:rPr>
              <a:t> „Steinwiesen“ und eine Vielzahl wendischer und wendisch-deutscher </a:t>
            </a:r>
            <a:r>
              <a:rPr lang="de-DE" sz="1200" kern="1200" dirty="0" err="1">
                <a:solidFill>
                  <a:schemeClr val="tx1"/>
                </a:solidFill>
                <a:effectLst/>
                <a:latin typeface="+mn-lt"/>
                <a:ea typeface="+mn-ea"/>
                <a:cs typeface="+mn-cs"/>
              </a:rPr>
              <a:t>Toponyme</a:t>
            </a:r>
            <a:r>
              <a:rPr lang="de-DE" sz="1200" kern="1200" dirty="0">
                <a:solidFill>
                  <a:schemeClr val="tx1"/>
                </a:solidFill>
                <a:effectLst/>
                <a:latin typeface="+mn-lt"/>
                <a:ea typeface="+mn-ea"/>
                <a:cs typeface="+mn-cs"/>
              </a:rPr>
              <a:t> um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herum untermauert. Vielleicht ist auch die </a:t>
            </a:r>
            <a:r>
              <a:rPr lang="de-DE" sz="1200" b="1" i="1" kern="1200" dirty="0">
                <a:solidFill>
                  <a:schemeClr val="tx1"/>
                </a:solidFill>
                <a:effectLst/>
                <a:latin typeface="+mn-lt"/>
                <a:ea typeface="+mn-ea"/>
                <a:cs typeface="+mn-cs"/>
              </a:rPr>
              <a:t>Pfarr Wiese</a:t>
            </a:r>
            <a:r>
              <a:rPr lang="de-DE" sz="1200" kern="1200" dirty="0">
                <a:solidFill>
                  <a:schemeClr val="tx1"/>
                </a:solidFill>
                <a:effectLst/>
                <a:latin typeface="+mn-lt"/>
                <a:ea typeface="+mn-ea"/>
                <a:cs typeface="+mn-cs"/>
              </a:rPr>
              <a:t> (hist. Karte) am Main  unterhalb von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am Berg zwischen der </a:t>
            </a:r>
            <a:r>
              <a:rPr lang="de-DE" sz="1200" b="1" i="1" kern="1200" dirty="0">
                <a:solidFill>
                  <a:schemeClr val="tx1"/>
                </a:solidFill>
                <a:effectLst/>
                <a:latin typeface="+mn-lt"/>
                <a:ea typeface="+mn-ea"/>
                <a:cs typeface="+mn-cs"/>
              </a:rPr>
              <a:t>Mainwiese</a:t>
            </a:r>
            <a:r>
              <a:rPr lang="de-DE" sz="1200" kern="1200" dirty="0">
                <a:solidFill>
                  <a:schemeClr val="tx1"/>
                </a:solidFill>
                <a:effectLst/>
                <a:latin typeface="+mn-lt"/>
                <a:ea typeface="+mn-ea"/>
                <a:cs typeface="+mn-cs"/>
              </a:rPr>
              <a:t> und den </a:t>
            </a:r>
            <a:r>
              <a:rPr lang="de-DE" sz="1200" b="1" i="1" kern="1200" dirty="0">
                <a:solidFill>
                  <a:schemeClr val="tx1"/>
                </a:solidFill>
                <a:effectLst/>
                <a:latin typeface="+mn-lt"/>
                <a:ea typeface="+mn-ea"/>
                <a:cs typeface="+mn-cs"/>
              </a:rPr>
              <a:t>Lohwiesen</a:t>
            </a:r>
            <a:r>
              <a:rPr lang="de-DE" sz="1200" kern="1200" dirty="0">
                <a:solidFill>
                  <a:schemeClr val="tx1"/>
                </a:solidFill>
                <a:effectLst/>
                <a:latin typeface="+mn-lt"/>
                <a:ea typeface="+mn-ea"/>
                <a:cs typeface="+mn-cs"/>
              </a:rPr>
              <a:t> ursprünglich eine *</a:t>
            </a:r>
            <a:r>
              <a:rPr lang="de-DE" sz="1200" b="1" i="1" kern="1200" dirty="0">
                <a:solidFill>
                  <a:schemeClr val="tx1"/>
                </a:solidFill>
                <a:effectLst/>
                <a:latin typeface="+mn-lt"/>
                <a:ea typeface="+mn-ea"/>
                <a:cs typeface="+mn-cs"/>
              </a:rPr>
              <a:t>Farb-wiese </a:t>
            </a:r>
            <a:r>
              <a:rPr lang="de-DE" sz="1200" kern="1200" dirty="0">
                <a:solidFill>
                  <a:schemeClr val="tx1"/>
                </a:solidFill>
                <a:effectLst/>
                <a:latin typeface="+mn-lt"/>
                <a:ea typeface="+mn-ea"/>
                <a:cs typeface="+mn-cs"/>
              </a:rPr>
              <a:t>„Weidenwiese“. Zur lautlichen Entwicklung von </a:t>
            </a:r>
            <a:r>
              <a:rPr lang="de-DE" sz="1200" b="1" i="1" kern="1200" dirty="0">
                <a:solidFill>
                  <a:schemeClr val="tx1"/>
                </a:solidFill>
                <a:effectLst/>
                <a:latin typeface="+mn-lt"/>
                <a:ea typeface="+mn-ea"/>
                <a:cs typeface="+mn-cs"/>
              </a:rPr>
              <a:t>farb-</a:t>
            </a:r>
            <a:r>
              <a:rPr lang="de-DE" sz="1200" kern="1200" dirty="0">
                <a:solidFill>
                  <a:schemeClr val="tx1"/>
                </a:solidFill>
                <a:effectLst/>
                <a:latin typeface="+mn-lt"/>
                <a:ea typeface="+mn-ea"/>
                <a:cs typeface="+mn-cs"/>
              </a:rPr>
              <a:t> zu </a:t>
            </a:r>
            <a:r>
              <a:rPr lang="de-DE" sz="1200" b="1" i="1" kern="1200" dirty="0">
                <a:solidFill>
                  <a:schemeClr val="tx1"/>
                </a:solidFill>
                <a:effectLst/>
                <a:latin typeface="+mn-lt"/>
                <a:ea typeface="+mn-ea"/>
                <a:cs typeface="+mn-cs"/>
              </a:rPr>
              <a:t>Pfarr</a:t>
            </a:r>
            <a:r>
              <a:rPr lang="de-DE" sz="1200" kern="1200" dirty="0">
                <a:solidFill>
                  <a:schemeClr val="tx1"/>
                </a:solidFill>
                <a:effectLst/>
                <a:latin typeface="+mn-lt"/>
                <a:ea typeface="+mn-ea"/>
                <a:cs typeface="+mn-cs"/>
              </a:rPr>
              <a:t>-/</a:t>
            </a:r>
            <a:r>
              <a:rPr lang="de-DE" sz="1200" b="1" i="1" kern="1200" dirty="0" err="1">
                <a:solidFill>
                  <a:schemeClr val="tx1"/>
                </a:solidFill>
                <a:effectLst/>
                <a:latin typeface="+mn-lt"/>
                <a:ea typeface="+mn-ea"/>
                <a:cs typeface="+mn-cs"/>
              </a:rPr>
              <a:t>Pfär</a:t>
            </a:r>
            <a:r>
              <a:rPr lang="de-DE" sz="1200" kern="1200" dirty="0">
                <a:solidFill>
                  <a:schemeClr val="tx1"/>
                </a:solidFill>
                <a:effectLst/>
                <a:latin typeface="+mn-lt"/>
                <a:ea typeface="+mn-ea"/>
                <a:cs typeface="+mn-cs"/>
              </a:rPr>
              <a:t>- vgl. sorbisch </a:t>
            </a:r>
            <a:r>
              <a:rPr lang="de-DE" sz="1200" b="1" i="1" kern="1200" dirty="0" err="1">
                <a:solidFill>
                  <a:schemeClr val="tx1"/>
                </a:solidFill>
                <a:effectLst/>
                <a:latin typeface="+mn-lt"/>
                <a:ea typeface="+mn-ea"/>
                <a:cs typeface="+mn-cs"/>
              </a:rPr>
              <a:t>faraja</a:t>
            </a:r>
            <a:r>
              <a:rPr lang="de-DE" sz="1200" kern="1200" dirty="0">
                <a:solidFill>
                  <a:schemeClr val="tx1"/>
                </a:solidFill>
                <a:effectLst/>
                <a:latin typeface="+mn-lt"/>
                <a:ea typeface="+mn-ea"/>
                <a:cs typeface="+mn-cs"/>
              </a:rPr>
              <a:t> „Pfarrer“. </a:t>
            </a: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40</a:t>
            </a:fld>
            <a:endParaRPr lang="de-DE"/>
          </a:p>
        </p:txBody>
      </p:sp>
    </p:spTree>
    <p:extLst>
      <p:ext uri="{BB962C8B-B14F-4D97-AF65-F5344CB8AC3E}">
        <p14:creationId xmlns:p14="http://schemas.microsoft.com/office/powerpoint/2010/main" val="3768250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t>Der Kult um Nikolaus entwickelte sich zu Beginn des 6. Jahrhunderts und verbreitete sich auch in Griechenland, wo er als “</a:t>
            </a:r>
            <a:r>
              <a:rPr lang="de-DE" sz="1200" dirty="0" err="1"/>
              <a:t>Hyperhagios</a:t>
            </a:r>
            <a:r>
              <a:rPr lang="de-DE" sz="1200" dirty="0"/>
              <a:t>”, “Überheiliger”, verehrt wird, und </a:t>
            </a:r>
            <a:r>
              <a:rPr lang="de-DE" sz="1200" b="1" dirty="0"/>
              <a:t>kam dann in die slawischen Länder</a:t>
            </a:r>
            <a:r>
              <a:rPr lang="de-DE" sz="1200" dirty="0"/>
              <a:t>. </a:t>
            </a:r>
          </a:p>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Über die byzantinische Tradition wurde Nikolaus </a:t>
            </a:r>
            <a:r>
              <a:rPr lang="de-DE" sz="1200" b="1" dirty="0"/>
              <a:t>einer der am meisten verehrten Heiligen Russlands</a:t>
            </a:r>
            <a:r>
              <a:rPr lang="de-DE" sz="1200" dirty="0"/>
              <a:t>, er folgt im Osten in der Verehrung unmittelbar nach Maria.</a:t>
            </a:r>
            <a:r>
              <a:rPr lang="de-DE" sz="1200" b="1" i="1" dirty="0"/>
              <a:t> </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b="1" i="1" dirty="0"/>
          </a:p>
          <a:p>
            <a:pPr marL="0" marR="0" indent="0" algn="l" defTabSz="457200" rtl="0" eaLnBrk="1" fontAlgn="auto" latinLnBrk="0" hangingPunct="1">
              <a:lnSpc>
                <a:spcPct val="100000"/>
              </a:lnSpc>
              <a:spcBef>
                <a:spcPts val="0"/>
              </a:spcBef>
              <a:spcAft>
                <a:spcPts val="0"/>
              </a:spcAft>
              <a:buClrTx/>
              <a:buSzTx/>
              <a:buFontTx/>
              <a:buNone/>
              <a:tabLst/>
              <a:defRPr/>
            </a:pPr>
            <a:r>
              <a:rPr lang="de-DE" sz="1200" b="1" i="1" dirty="0"/>
              <a:t>Würzburg</a:t>
            </a:r>
            <a:r>
              <a:rPr lang="de-DE" sz="1200" dirty="0"/>
              <a:t> zu wendisch </a:t>
            </a:r>
            <a:r>
              <a:rPr lang="de-DE" sz="1200" b="1" i="1" dirty="0" err="1"/>
              <a:t>virch</a:t>
            </a:r>
            <a:r>
              <a:rPr lang="de-DE" sz="1200" dirty="0"/>
              <a:t> „Berg, hoch, oben“, vgl. </a:t>
            </a:r>
            <a:r>
              <a:rPr lang="de-DE" sz="1200" b="1" i="1" dirty="0" err="1"/>
              <a:t>Höchberg</a:t>
            </a:r>
            <a:endParaRPr lang="de-DE" sz="1200" b="1" i="1" dirty="0"/>
          </a:p>
          <a:p>
            <a:pPr algn="ctr"/>
            <a:r>
              <a:rPr lang="de-DE" sz="1200" dirty="0"/>
              <a:t>In </a:t>
            </a:r>
            <a:r>
              <a:rPr lang="de-DE" sz="1200" b="1" dirty="0"/>
              <a:t>Nordheim</a:t>
            </a:r>
            <a:r>
              <a:rPr lang="de-DE" sz="1200" dirty="0"/>
              <a:t> und in </a:t>
            </a:r>
            <a:r>
              <a:rPr lang="de-DE" sz="1200" b="1" dirty="0" err="1"/>
              <a:t>Schwarzenau</a:t>
            </a:r>
            <a:r>
              <a:rPr lang="de-DE" sz="1200" b="1" dirty="0"/>
              <a:t> </a:t>
            </a:r>
            <a:r>
              <a:rPr lang="de-DE" sz="1200" dirty="0"/>
              <a:t>gibt es  </a:t>
            </a:r>
          </a:p>
          <a:p>
            <a:pPr algn="ctr"/>
            <a:r>
              <a:rPr lang="de-DE" sz="1200" b="1" i="1" dirty="0"/>
              <a:t>St. Laurentiuskirchen</a:t>
            </a:r>
            <a:r>
              <a:rPr lang="de-DE" sz="1200" dirty="0"/>
              <a:t>.</a:t>
            </a:r>
          </a:p>
          <a:p>
            <a:pPr algn="ctr"/>
            <a:endParaRPr lang="de-DE" sz="1200" b="1" i="1" dirty="0"/>
          </a:p>
          <a:p>
            <a:pPr algn="ctr"/>
            <a:r>
              <a:rPr lang="de-DE" sz="1200" dirty="0"/>
              <a:t>Verehrung der </a:t>
            </a:r>
            <a:r>
              <a:rPr lang="de-DE" sz="1200" b="1" dirty="0"/>
              <a:t>Wendenheiligen</a:t>
            </a:r>
            <a:r>
              <a:rPr lang="de-DE" sz="1200" dirty="0"/>
              <a:t> an der Mainschleife</a:t>
            </a:r>
          </a:p>
          <a:p>
            <a:pPr algn="ctr"/>
            <a:endParaRPr lang="de-DE" sz="1200" dirty="0"/>
          </a:p>
          <a:p>
            <a:pPr algn="ctr"/>
            <a:r>
              <a:rPr lang="de-DE" sz="1200" b="1" i="1" dirty="0"/>
              <a:t>St. Vitus, </a:t>
            </a:r>
          </a:p>
          <a:p>
            <a:pPr algn="ctr"/>
            <a:r>
              <a:rPr lang="de-DE" sz="1200" b="1" i="1" dirty="0"/>
              <a:t>St. Nikolaus</a:t>
            </a:r>
            <a:r>
              <a:rPr lang="de-DE" sz="1200" dirty="0"/>
              <a:t> und </a:t>
            </a:r>
          </a:p>
          <a:p>
            <a:pPr algn="ctr"/>
            <a:r>
              <a:rPr lang="de-DE" sz="1200" b="1" i="1" dirty="0"/>
              <a:t>St. Laurentius</a:t>
            </a:r>
            <a:endParaRPr lang="de-DE"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b="1" i="1" dirty="0"/>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b="1" i="1" dirty="0"/>
          </a:p>
          <a:p>
            <a:endParaRPr lang="de-DE" sz="1200" dirty="0"/>
          </a:p>
          <a:p>
            <a:endParaRPr lang="de-DE" dirty="0"/>
          </a:p>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Denn </a:t>
            </a:r>
            <a:r>
              <a:rPr lang="de-DE" sz="1200" i="1" dirty="0"/>
              <a:t>„als</a:t>
            </a:r>
            <a:r>
              <a:rPr lang="de-DE" sz="1200" b="1" i="1" dirty="0"/>
              <a:t> merkwürdige </a:t>
            </a:r>
            <a:r>
              <a:rPr lang="de-DE" sz="1200" b="1" i="1" dirty="0" err="1"/>
              <a:t>Slavenspur</a:t>
            </a:r>
            <a:r>
              <a:rPr lang="de-DE" sz="1200" i="1" dirty="0"/>
              <a:t> könnten oft auch die Kirchenheiligen angesehen werden</a:t>
            </a:r>
            <a:r>
              <a:rPr lang="de-DE" sz="1200" b="1" i="1" dirty="0"/>
              <a:t>, </a:t>
            </a:r>
            <a:r>
              <a:rPr lang="de-DE" sz="1200" i="1" dirty="0"/>
              <a:t>davon der Slave hauptsächlich den </a:t>
            </a:r>
            <a:r>
              <a:rPr lang="de-DE" sz="1200" b="1" i="1" dirty="0"/>
              <a:t>Veit </a:t>
            </a:r>
            <a:r>
              <a:rPr lang="de-DE" sz="1200" i="1" dirty="0"/>
              <a:t>(seinen vermeintlichen</a:t>
            </a:r>
            <a:r>
              <a:rPr lang="de-DE" sz="1200" b="1" i="1" dirty="0"/>
              <a:t> </a:t>
            </a:r>
            <a:r>
              <a:rPr lang="de-DE" sz="1200" b="1" i="1" dirty="0" err="1"/>
              <a:t>Svent-Vit</a:t>
            </a:r>
            <a:r>
              <a:rPr lang="de-DE" sz="1200" i="1" dirty="0"/>
              <a:t>), den </a:t>
            </a:r>
            <a:r>
              <a:rPr lang="de-DE" sz="1200" b="1" i="1" dirty="0"/>
              <a:t>Lorenz </a:t>
            </a:r>
            <a:r>
              <a:rPr lang="de-DE" sz="1200" i="1" dirty="0"/>
              <a:t>und </a:t>
            </a:r>
            <a:r>
              <a:rPr lang="de-DE" sz="1200" b="1" i="1" dirty="0"/>
              <a:t>Nicolaus </a:t>
            </a:r>
            <a:r>
              <a:rPr lang="de-DE" sz="1200" dirty="0"/>
              <a:t> </a:t>
            </a:r>
            <a:r>
              <a:rPr lang="de-DE" sz="1200" i="1" dirty="0"/>
              <a:t>liebte.“</a:t>
            </a:r>
            <a:r>
              <a:rPr lang="de-DE" sz="1200" dirty="0"/>
              <a:t> </a:t>
            </a:r>
          </a:p>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41</a:t>
            </a:fld>
            <a:endParaRPr lang="de-DE"/>
          </a:p>
        </p:txBody>
      </p:sp>
    </p:spTree>
    <p:extLst>
      <p:ext uri="{BB962C8B-B14F-4D97-AF65-F5344CB8AC3E}">
        <p14:creationId xmlns:p14="http://schemas.microsoft.com/office/powerpoint/2010/main" val="325235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am Berg wurde wohl bereits um das Jahr 700 als fränkische Ansiedlung gegründet. Der Ort fand erstmals 1340 urkundliche Erwähnung. Im Mittelalter hatten lange Zeit zwei Herren die Dorfherrschaft inne. Neben den Würzburger Fürstbischöfen waren auf die Markgrafen von Brandenburg-Ansbach im Dorf begütert. Die Grafen führten im 16. Jahrhundert in ihrem Gebiet die Reformation ein, die Gegenreformation führte dann zu einer konfessionell gespaltenen Bevölkerung.</a:t>
            </a:r>
          </a:p>
          <a:p>
            <a:r>
              <a:rPr lang="de-DE" sz="1200" kern="1200" dirty="0">
                <a:solidFill>
                  <a:schemeClr val="tx1"/>
                </a:solidFill>
                <a:effectLst/>
                <a:latin typeface="+mn-lt"/>
                <a:ea typeface="+mn-ea"/>
                <a:cs typeface="+mn-cs"/>
              </a:rPr>
              <a:t>Früh, bereits im Jahr 1484, war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Teil des Amtes Dettelbach. Bereits 1804 wurde es dem Landgericht Dettelbach zugeordnet. Am 1. Mai 1978 wurde die bis dahin selbständige Gemeinde in die Stadt Dettelbach eingegliedert.</a:t>
            </a:r>
          </a:p>
          <a:p>
            <a:r>
              <a:rPr lang="de-DE" sz="1200" kern="1200" dirty="0">
                <a:solidFill>
                  <a:schemeClr val="tx1"/>
                </a:solidFill>
                <a:effectLst/>
                <a:latin typeface="+mn-lt"/>
                <a:ea typeface="+mn-ea"/>
                <a:cs typeface="+mn-cs"/>
              </a:rPr>
              <a:t> </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43</a:t>
            </a:fld>
            <a:endParaRPr lang="de-DE"/>
          </a:p>
        </p:txBody>
      </p:sp>
    </p:spTree>
    <p:extLst>
      <p:ext uri="{BB962C8B-B14F-4D97-AF65-F5344CB8AC3E}">
        <p14:creationId xmlns:p14="http://schemas.microsoft.com/office/powerpoint/2010/main" val="2165450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Götzenberg und </a:t>
            </a:r>
            <a:r>
              <a:rPr lang="de-DE" dirty="0" err="1"/>
              <a:t>Geisberg</a:t>
            </a:r>
            <a:r>
              <a:rPr lang="de-DE" dirty="0"/>
              <a:t> </a:t>
            </a:r>
          </a:p>
        </p:txBody>
      </p:sp>
      <p:sp>
        <p:nvSpPr>
          <p:cNvPr id="4" name="Foliennummernplatzhalter 3"/>
          <p:cNvSpPr>
            <a:spLocks noGrp="1"/>
          </p:cNvSpPr>
          <p:nvPr>
            <p:ph type="sldNum" sz="quarter" idx="10"/>
          </p:nvPr>
        </p:nvSpPr>
        <p:spPr/>
        <p:txBody>
          <a:bodyPr/>
          <a:lstStyle/>
          <a:p>
            <a:fld id="{0AA7B524-FAFF-054B-AF92-F1EE75F5ECBE}" type="slidenum">
              <a:rPr lang="de-DE" smtClean="0"/>
              <a:t>45</a:t>
            </a:fld>
            <a:endParaRPr lang="de-DE"/>
          </a:p>
        </p:txBody>
      </p:sp>
    </p:spTree>
    <p:extLst>
      <p:ext uri="{BB962C8B-B14F-4D97-AF65-F5344CB8AC3E}">
        <p14:creationId xmlns:p14="http://schemas.microsoft.com/office/powerpoint/2010/main" val="3145447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Herrmann, Joachim (Hrsg.): </a:t>
            </a:r>
            <a:r>
              <a:rPr lang="de-DE" sz="1200" i="1" kern="1200" dirty="0">
                <a:solidFill>
                  <a:schemeClr val="tx1"/>
                </a:solidFill>
                <a:effectLst/>
                <a:latin typeface="+mn-lt"/>
                <a:ea typeface="+mn-ea"/>
                <a:cs typeface="+mn-cs"/>
              </a:rPr>
              <a:t>Die Slawen in Deutschland. Geschichte und Kultur der slawischen Stämme westlich von Oder und Neiße vom 6. bis 12. Jahrhundert</a:t>
            </a:r>
            <a:r>
              <a:rPr lang="de-DE" sz="1200" kern="1200" dirty="0">
                <a:solidFill>
                  <a:schemeClr val="tx1"/>
                </a:solidFill>
                <a:effectLst/>
                <a:latin typeface="+mn-lt"/>
                <a:ea typeface="+mn-ea"/>
                <a:cs typeface="+mn-cs"/>
              </a:rPr>
              <a:t>. Akademie-Verlag, Berlin 1985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"Kirchen unserer Ortsteile" - 12. November 2011 in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am Berg</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Unsere neue Veranstaltungsreihe wurde am 12. November 2011 in </a:t>
            </a:r>
            <a:r>
              <a:rPr lang="de-DE" sz="1200" kern="1200" dirty="0" err="1">
                <a:solidFill>
                  <a:schemeClr val="tx1"/>
                </a:solidFill>
                <a:effectLst/>
                <a:latin typeface="+mn-lt"/>
                <a:ea typeface="+mn-ea"/>
                <a:cs typeface="+mn-cs"/>
              </a:rPr>
              <a:t>Neuses</a:t>
            </a:r>
            <a:r>
              <a:rPr lang="de-DE" sz="1200" kern="1200" dirty="0">
                <a:solidFill>
                  <a:schemeClr val="tx1"/>
                </a:solidFill>
                <a:effectLst/>
                <a:latin typeface="+mn-lt"/>
                <a:ea typeface="+mn-ea"/>
                <a:cs typeface="+mn-cs"/>
              </a:rPr>
              <a:t> am Berg begonnen. Ca. 60 Mitglieder und Freunde des </a:t>
            </a:r>
            <a:r>
              <a:rPr lang="de-DE" sz="1200" kern="1200" dirty="0" err="1">
                <a:solidFill>
                  <a:schemeClr val="tx1"/>
                </a:solidFill>
                <a:effectLst/>
                <a:latin typeface="+mn-lt"/>
                <a:ea typeface="+mn-ea"/>
                <a:cs typeface="+mn-cs"/>
              </a:rPr>
              <a:t>KhK</a:t>
            </a:r>
            <a:r>
              <a:rPr lang="de-DE" sz="1200" kern="1200" dirty="0">
                <a:solidFill>
                  <a:schemeClr val="tx1"/>
                </a:solidFill>
                <a:effectLst/>
                <a:latin typeface="+mn-lt"/>
                <a:ea typeface="+mn-ea"/>
                <a:cs typeface="+mn-cs"/>
              </a:rPr>
              <a:t> erfuhren erst in der katholischen und dann in der evangelischen Kirche durch Marika </a:t>
            </a:r>
            <a:r>
              <a:rPr lang="de-DE" sz="1200" kern="1200" dirty="0" err="1">
                <a:solidFill>
                  <a:schemeClr val="tx1"/>
                </a:solidFill>
                <a:effectLst/>
                <a:latin typeface="+mn-lt"/>
                <a:ea typeface="+mn-ea"/>
                <a:cs typeface="+mn-cs"/>
              </a:rPr>
              <a:t>Taillefer</a:t>
            </a:r>
            <a:r>
              <a:rPr lang="de-DE" sz="1200" kern="1200" dirty="0">
                <a:solidFill>
                  <a:schemeClr val="tx1"/>
                </a:solidFill>
                <a:effectLst/>
                <a:latin typeface="+mn-lt"/>
                <a:ea typeface="+mn-ea"/>
                <a:cs typeface="+mn-cs"/>
              </a:rPr>
              <a:t>, Dr. Hans Bauer und Heinrich Stier viel über die künstlerischen Gestaltungen und die wechselvolle Geschichte der beiden Gotteshäuser.</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46</a:t>
            </a:fld>
            <a:endParaRPr lang="de-DE"/>
          </a:p>
        </p:txBody>
      </p:sp>
    </p:spTree>
    <p:extLst>
      <p:ext uri="{BB962C8B-B14F-4D97-AF65-F5344CB8AC3E}">
        <p14:creationId xmlns:p14="http://schemas.microsoft.com/office/powerpoint/2010/main" val="149597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err="1">
                <a:solidFill>
                  <a:schemeClr val="tx1"/>
                </a:solidFill>
                <a:effectLst/>
                <a:latin typeface="+mn-lt"/>
                <a:ea typeface="+mn-ea"/>
                <a:cs typeface="+mn-cs"/>
              </a:rPr>
              <a:t>Lußberg</a:t>
            </a:r>
            <a:r>
              <a:rPr lang="de-DE" sz="1200" kern="1200" baseline="0" dirty="0">
                <a:solidFill>
                  <a:schemeClr val="tx1"/>
                </a:solidFill>
                <a:effectLst/>
                <a:latin typeface="+mn-lt"/>
                <a:ea typeface="+mn-ea"/>
                <a:cs typeface="+mn-cs"/>
              </a:rPr>
              <a:t> bei </a:t>
            </a:r>
            <a:r>
              <a:rPr lang="de-DE" sz="1200" kern="1200" baseline="0" dirty="0" err="1">
                <a:solidFill>
                  <a:schemeClr val="tx1"/>
                </a:solidFill>
                <a:effectLst/>
                <a:latin typeface="+mn-lt"/>
                <a:ea typeface="+mn-ea"/>
                <a:cs typeface="+mn-cs"/>
              </a:rPr>
              <a:t>Eltmann</a:t>
            </a:r>
            <a:r>
              <a:rPr lang="de-DE" sz="1200" kern="1200" baseline="0" dirty="0">
                <a:solidFill>
                  <a:schemeClr val="tx1"/>
                </a:solidFill>
                <a:effectLst/>
                <a:latin typeface="+mn-lt"/>
                <a:ea typeface="+mn-ea"/>
                <a:cs typeface="+mn-cs"/>
              </a:rPr>
              <a:t> (Bamberg)</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Dieses Patrozinium ist ein Hinweis auf die Verehrung des Gottes </a:t>
            </a:r>
            <a:r>
              <a:rPr lang="de-DE" sz="1200" b="1" i="1" kern="1200" dirty="0" err="1">
                <a:solidFill>
                  <a:schemeClr val="tx1"/>
                </a:solidFill>
                <a:effectLst/>
                <a:latin typeface="+mn-lt"/>
                <a:ea typeface="+mn-ea"/>
                <a:cs typeface="+mn-cs"/>
              </a:rPr>
              <a:t>Swantewit</a:t>
            </a:r>
            <a:r>
              <a:rPr lang="de-DE" sz="1200" kern="1200" dirty="0">
                <a:solidFill>
                  <a:schemeClr val="tx1"/>
                </a:solidFill>
                <a:effectLst/>
                <a:latin typeface="+mn-lt"/>
                <a:ea typeface="+mn-ea"/>
                <a:cs typeface="+mn-cs"/>
              </a:rPr>
              <a:t> am </a:t>
            </a:r>
            <a:r>
              <a:rPr lang="de-DE" sz="1200" b="1" i="1" kern="1200" dirty="0" err="1">
                <a:solidFill>
                  <a:schemeClr val="tx1"/>
                </a:solidFill>
                <a:effectLst/>
                <a:latin typeface="+mn-lt"/>
                <a:ea typeface="+mn-ea"/>
                <a:cs typeface="+mn-cs"/>
              </a:rPr>
              <a:t>Schwanberg</a:t>
            </a:r>
            <a:r>
              <a:rPr lang="de-DE" sz="1200" kern="1200" dirty="0">
                <a:solidFill>
                  <a:schemeClr val="tx1"/>
                </a:solidFill>
                <a:effectLst/>
                <a:latin typeface="+mn-lt"/>
                <a:ea typeface="+mn-ea"/>
                <a:cs typeface="+mn-cs"/>
              </a:rPr>
              <a:t>. Auch die einstige Michaelskapelle auf dem </a:t>
            </a:r>
            <a:r>
              <a:rPr lang="de-DE" sz="1200" kern="1200" dirty="0" err="1">
                <a:solidFill>
                  <a:schemeClr val="tx1"/>
                </a:solidFill>
                <a:effectLst/>
                <a:latin typeface="+mn-lt"/>
                <a:ea typeface="+mn-ea"/>
                <a:cs typeface="+mn-cs"/>
              </a:rPr>
              <a:t>Schwanberg</a:t>
            </a:r>
            <a:r>
              <a:rPr lang="de-DE" sz="1200" kern="1200" dirty="0">
                <a:solidFill>
                  <a:schemeClr val="tx1"/>
                </a:solidFill>
                <a:effectLst/>
                <a:latin typeface="+mn-lt"/>
                <a:ea typeface="+mn-ea"/>
                <a:cs typeface="+mn-cs"/>
              </a:rPr>
              <a:t> ist ein Indiz für einen alten wendisch-heidnischen </a:t>
            </a:r>
            <a:r>
              <a:rPr lang="de-DE" sz="1200" kern="1200" dirty="0" err="1">
                <a:solidFill>
                  <a:schemeClr val="tx1"/>
                </a:solidFill>
                <a:effectLst/>
                <a:latin typeface="+mn-lt"/>
                <a:ea typeface="+mn-ea"/>
                <a:cs typeface="+mn-cs"/>
              </a:rPr>
              <a:t>Kultort</a:t>
            </a:r>
            <a:r>
              <a:rPr lang="de-DE" sz="1200" kern="1200" dirty="0">
                <a:solidFill>
                  <a:schemeClr val="tx1"/>
                </a:solidFill>
                <a:effectLst/>
                <a:latin typeface="+mn-lt"/>
                <a:ea typeface="+mn-ea"/>
                <a:cs typeface="+mn-cs"/>
              </a:rPr>
              <a:t>, denn gerade auf Berghöhen wurden dem streitbaren Erzengel und Teufelsbezwinger Michael Kirchen und Kapellen geweiht, die dann die alten heidnischen Kultstätten verdrängten. </a:t>
            </a:r>
            <a:endParaRPr lang="de-DE" dirty="0"/>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t>.... Pfarrkirche</a:t>
            </a:r>
            <a:r>
              <a:rPr lang="de-DE" sz="1200" baseline="0" dirty="0"/>
              <a:t> St. Vitus in </a:t>
            </a:r>
            <a:r>
              <a:rPr lang="de-DE" sz="1200" baseline="0" dirty="0" err="1"/>
              <a:t>Iphofen</a:t>
            </a:r>
            <a:r>
              <a:rPr lang="de-DE" sz="1200" baseline="0" dirty="0"/>
              <a:t>, </a:t>
            </a:r>
            <a:r>
              <a:rPr lang="de-DE" sz="1200" dirty="0"/>
              <a:t>an deren Stelle schon zur Zeit der Stadterhebung (1293) eine dem heiligen </a:t>
            </a:r>
            <a:r>
              <a:rPr lang="de-DE" sz="1200" i="1" dirty="0"/>
              <a:t>Vitus</a:t>
            </a:r>
            <a:r>
              <a:rPr lang="de-DE" sz="1200" dirty="0"/>
              <a:t> geweihte Kapelle stand. </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Ob sich auf dem </a:t>
            </a:r>
            <a:r>
              <a:rPr lang="de-DE" sz="1200" i="1" kern="1200" dirty="0" err="1">
                <a:solidFill>
                  <a:schemeClr val="tx1"/>
                </a:solidFill>
                <a:effectLst/>
                <a:latin typeface="+mn-lt"/>
                <a:ea typeface="+mn-ea"/>
                <a:cs typeface="+mn-cs"/>
              </a:rPr>
              <a:t>Schwanberg</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früher an Stelle der mittelalterlichen Michaelskapelle oder der Walpurgiskapelle ein Heiligtum des </a:t>
            </a:r>
            <a:r>
              <a:rPr lang="de-DE" sz="1200" i="1" kern="1200" dirty="0" err="1">
                <a:solidFill>
                  <a:schemeClr val="tx1"/>
                </a:solidFill>
                <a:effectLst/>
                <a:latin typeface="+mn-lt"/>
                <a:ea typeface="+mn-ea"/>
                <a:cs typeface="+mn-cs"/>
              </a:rPr>
              <a:t>Swantewit</a:t>
            </a:r>
            <a:r>
              <a:rPr lang="de-DE" sz="1200" kern="1200" dirty="0">
                <a:solidFill>
                  <a:schemeClr val="tx1"/>
                </a:solidFill>
                <a:effectLst/>
                <a:latin typeface="+mn-lt"/>
                <a:ea typeface="+mn-ea"/>
                <a:cs typeface="+mn-cs"/>
              </a:rPr>
              <a:t> befand, ist bisher archäologisch nicht nachweisbar. Doch für die Wenden im Bannkreis des </a:t>
            </a:r>
            <a:r>
              <a:rPr lang="de-DE" sz="1200" kern="1200" dirty="0" err="1">
                <a:solidFill>
                  <a:schemeClr val="tx1"/>
                </a:solidFill>
                <a:effectLst/>
                <a:latin typeface="+mn-lt"/>
                <a:ea typeface="+mn-ea"/>
                <a:cs typeface="+mn-cs"/>
              </a:rPr>
              <a:t>Schwanbergs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Iffgau</a:t>
            </a:r>
            <a:r>
              <a:rPr lang="de-DE" sz="1200" kern="1200" dirty="0">
                <a:solidFill>
                  <a:schemeClr val="tx1"/>
                </a:solidFill>
                <a:effectLst/>
                <a:latin typeface="+mn-lt"/>
                <a:ea typeface="+mn-ea"/>
                <a:cs typeface="+mn-cs"/>
              </a:rPr>
              <a:t>, Volkfeldgau, </a:t>
            </a:r>
            <a:r>
              <a:rPr lang="de-DE" sz="1200" kern="1200" dirty="0" err="1">
                <a:solidFill>
                  <a:schemeClr val="tx1"/>
                </a:solidFill>
                <a:effectLst/>
                <a:latin typeface="+mn-lt"/>
                <a:ea typeface="+mn-ea"/>
                <a:cs typeface="+mn-cs"/>
              </a:rPr>
              <a:t>Ehegau</a:t>
            </a:r>
            <a:r>
              <a:rPr lang="de-DE" sz="1200" kern="1200" dirty="0">
                <a:solidFill>
                  <a:schemeClr val="tx1"/>
                </a:solidFill>
                <a:effectLst/>
                <a:latin typeface="+mn-lt"/>
                <a:ea typeface="+mn-ea"/>
                <a:cs typeface="+mn-cs"/>
              </a:rPr>
              <a:t>) war der Berg wohl ebenso heilig wie für viele Menschen der heutigen Zeit, war also in ihrer Sprache </a:t>
            </a:r>
            <a:r>
              <a:rPr lang="de-DE" sz="1200" b="1" i="1" kern="1200" dirty="0" err="1">
                <a:solidFill>
                  <a:schemeClr val="tx1"/>
                </a:solidFill>
                <a:effectLst/>
                <a:latin typeface="+mn-lt"/>
                <a:ea typeface="+mn-ea"/>
                <a:cs typeface="+mn-cs"/>
              </a:rPr>
              <a:t>swante</a:t>
            </a:r>
            <a:r>
              <a:rPr lang="de-DE" sz="1200" b="1"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bzw.</a:t>
            </a:r>
            <a:r>
              <a:rPr lang="de-DE" sz="1200" b="1" i="1" kern="1200" dirty="0">
                <a:solidFill>
                  <a:schemeClr val="tx1"/>
                </a:solidFill>
                <a:effectLst/>
                <a:latin typeface="+mn-lt"/>
                <a:ea typeface="+mn-ea"/>
                <a:cs typeface="+mn-cs"/>
              </a:rPr>
              <a:t> </a:t>
            </a:r>
            <a:r>
              <a:rPr lang="de-DE" sz="1200" b="1" i="1" kern="1200" dirty="0" err="1">
                <a:solidFill>
                  <a:schemeClr val="tx1"/>
                </a:solidFill>
                <a:effectLst/>
                <a:latin typeface="+mn-lt"/>
                <a:ea typeface="+mn-ea"/>
                <a:cs typeface="+mn-cs"/>
              </a:rPr>
              <a:t>schwanto</a:t>
            </a:r>
            <a:r>
              <a:rPr lang="de-DE" sz="1200" kern="1200" dirty="0">
                <a:solidFill>
                  <a:schemeClr val="tx1"/>
                </a:solidFill>
                <a:effectLst/>
                <a:latin typeface="+mn-lt"/>
                <a:ea typeface="+mn-ea"/>
                <a:cs typeface="+mn-cs"/>
              </a:rPr>
              <a:t>. </a:t>
            </a:r>
          </a:p>
        </p:txBody>
      </p:sp>
      <p:sp>
        <p:nvSpPr>
          <p:cNvPr id="4" name="Foliennummernplatzhalter 3"/>
          <p:cNvSpPr>
            <a:spLocks noGrp="1"/>
          </p:cNvSpPr>
          <p:nvPr>
            <p:ph type="sldNum" sz="quarter" idx="10"/>
          </p:nvPr>
        </p:nvSpPr>
        <p:spPr/>
        <p:txBody>
          <a:bodyPr/>
          <a:lstStyle/>
          <a:p>
            <a:fld id="{0AA7B524-FAFF-054B-AF92-F1EE75F5ECBE}" type="slidenum">
              <a:rPr lang="de-DE" smtClean="0"/>
              <a:t>49</a:t>
            </a:fld>
            <a:endParaRPr lang="de-DE"/>
          </a:p>
        </p:txBody>
      </p:sp>
    </p:spTree>
    <p:extLst>
      <p:ext uri="{BB962C8B-B14F-4D97-AF65-F5344CB8AC3E}">
        <p14:creationId xmlns:p14="http://schemas.microsoft.com/office/powerpoint/2010/main" val="26135464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a:solidFill>
                  <a:schemeClr val="tx1"/>
                </a:solidFill>
                <a:effectLst/>
                <a:latin typeface="+mn-lt"/>
                <a:ea typeface="+mn-ea"/>
                <a:cs typeface="+mn-cs"/>
              </a:rPr>
              <a:t>„</a:t>
            </a:r>
            <a:r>
              <a:rPr lang="de-DE" sz="1200" i="1" kern="1200" dirty="0" err="1">
                <a:solidFill>
                  <a:schemeClr val="tx1"/>
                </a:solidFill>
                <a:effectLst/>
                <a:latin typeface="+mn-lt"/>
                <a:ea typeface="+mn-ea"/>
                <a:cs typeface="+mn-cs"/>
              </a:rPr>
              <a:t>Svantevit</a:t>
            </a:r>
            <a:r>
              <a:rPr lang="de-DE" sz="1200" i="1" kern="1200" dirty="0">
                <a:solidFill>
                  <a:schemeClr val="tx1"/>
                </a:solidFill>
                <a:effectLst/>
                <a:latin typeface="+mn-lt"/>
                <a:ea typeface="+mn-ea"/>
                <a:cs typeface="+mn-cs"/>
              </a:rPr>
              <a:t>, Gott der Götter aller Slawen, war seiner Bedeutung nach vergleichbar mit dem altnordischen Wotan. Archäologische Funde belegen, dass die slawischen Völker verschiedener Regionen </a:t>
            </a:r>
            <a:r>
              <a:rPr lang="de-DE" sz="1200" i="1" kern="1200" dirty="0" err="1">
                <a:solidFill>
                  <a:schemeClr val="tx1"/>
                </a:solidFill>
                <a:effectLst/>
                <a:latin typeface="+mn-lt"/>
                <a:ea typeface="+mn-ea"/>
                <a:cs typeface="+mn-cs"/>
              </a:rPr>
              <a:t>Svantevit</a:t>
            </a:r>
            <a:r>
              <a:rPr lang="de-DE" sz="1200" i="1" kern="1200" dirty="0">
                <a:solidFill>
                  <a:schemeClr val="tx1"/>
                </a:solidFill>
                <a:effectLst/>
                <a:latin typeface="+mn-lt"/>
                <a:ea typeface="+mn-ea"/>
                <a:cs typeface="+mn-cs"/>
              </a:rPr>
              <a:t>-Heiligtümer besaßen, z. B. in </a:t>
            </a:r>
            <a:r>
              <a:rPr lang="de-DE" sz="1200" i="1" kern="1200" dirty="0" err="1">
                <a:solidFill>
                  <a:schemeClr val="tx1"/>
                </a:solidFill>
                <a:effectLst/>
                <a:latin typeface="+mn-lt"/>
                <a:ea typeface="+mn-ea"/>
                <a:cs typeface="+mn-cs"/>
              </a:rPr>
              <a:t>Tarnopol</a:t>
            </a:r>
            <a:r>
              <a:rPr lang="de-DE" sz="1200" i="1" kern="1200" dirty="0">
                <a:solidFill>
                  <a:schemeClr val="tx1"/>
                </a:solidFill>
                <a:effectLst/>
                <a:latin typeface="+mn-lt"/>
                <a:ea typeface="+mn-ea"/>
                <a:cs typeface="+mn-cs"/>
              </a:rPr>
              <a:t> und </a:t>
            </a:r>
            <a:r>
              <a:rPr lang="de-DE" sz="1200" i="1" kern="1200" dirty="0" err="1">
                <a:solidFill>
                  <a:schemeClr val="tx1"/>
                </a:solidFill>
                <a:effectLst/>
                <a:latin typeface="+mn-lt"/>
                <a:ea typeface="+mn-ea"/>
                <a:cs typeface="+mn-cs"/>
              </a:rPr>
              <a:t>Kaminiec</a:t>
            </a:r>
            <a:r>
              <a:rPr lang="de-DE" sz="1200" i="1" kern="1200" dirty="0">
                <a:solidFill>
                  <a:schemeClr val="tx1"/>
                </a:solidFill>
                <a:effectLst/>
                <a:latin typeface="+mn-lt"/>
                <a:ea typeface="+mn-ea"/>
                <a:cs typeface="+mn-cs"/>
              </a:rPr>
              <a:t> (Galizien). Jedoch zahlten auch die festländischen Slawen stehend Abgaben an den Tempel zu Arkona, das einflussreichste Heiligtum des </a:t>
            </a:r>
            <a:r>
              <a:rPr lang="de-DE" sz="1200" i="1" kern="1200" dirty="0" err="1">
                <a:solidFill>
                  <a:schemeClr val="tx1"/>
                </a:solidFill>
                <a:effectLst/>
                <a:latin typeface="+mn-lt"/>
                <a:ea typeface="+mn-ea"/>
                <a:cs typeface="+mn-cs"/>
              </a:rPr>
              <a:t>Svantevitkultes</a:t>
            </a:r>
            <a:r>
              <a:rPr lang="de-DE" sz="1200" i="1" kern="1200" dirty="0">
                <a:solidFill>
                  <a:schemeClr val="tx1"/>
                </a:solidFill>
                <a:effectLst/>
                <a:latin typeface="+mn-lt"/>
                <a:ea typeface="+mn-ea"/>
                <a:cs typeface="+mn-cs"/>
              </a:rPr>
              <a:t>. Der Überlieferung nach besaß die </a:t>
            </a:r>
            <a:r>
              <a:rPr lang="de-DE" sz="1200" i="1" kern="1200" dirty="0" err="1">
                <a:solidFill>
                  <a:schemeClr val="tx1"/>
                </a:solidFill>
                <a:effectLst/>
                <a:latin typeface="+mn-lt"/>
                <a:ea typeface="+mn-ea"/>
                <a:cs typeface="+mn-cs"/>
              </a:rPr>
              <a:t>Svantevitfigur</a:t>
            </a:r>
            <a:r>
              <a:rPr lang="de-DE" sz="1200" i="1" kern="1200" dirty="0">
                <a:solidFill>
                  <a:schemeClr val="tx1"/>
                </a:solidFill>
                <a:effectLst/>
                <a:latin typeface="+mn-lt"/>
                <a:ea typeface="+mn-ea"/>
                <a:cs typeface="+mn-cs"/>
              </a:rPr>
              <a:t> vier Gesichter und trug in einer Hand ein Schwert und in der anderen ein Trinkhorn. Wer das Orakel des </a:t>
            </a:r>
            <a:r>
              <a:rPr lang="de-DE" sz="1200" i="1" kern="1200" dirty="0" err="1">
                <a:solidFill>
                  <a:schemeClr val="tx1"/>
                </a:solidFill>
                <a:effectLst/>
                <a:latin typeface="+mn-lt"/>
                <a:ea typeface="+mn-ea"/>
                <a:cs typeface="+mn-cs"/>
              </a:rPr>
              <a:t>Svantevit</a:t>
            </a:r>
            <a:r>
              <a:rPr lang="de-DE" sz="1200" i="1" kern="1200" dirty="0">
                <a:solidFill>
                  <a:schemeClr val="tx1"/>
                </a:solidFill>
                <a:effectLst/>
                <a:latin typeface="+mn-lt"/>
                <a:ea typeface="+mn-ea"/>
                <a:cs typeface="+mn-cs"/>
              </a:rPr>
              <a:t> in Anspruch nahm, machte dem Tempel ein kostbares Geschenk.“</a:t>
            </a:r>
            <a:r>
              <a:rPr lang="de-DE" sz="1200" kern="1200" dirty="0">
                <a:solidFill>
                  <a:schemeClr val="tx1"/>
                </a:solidFill>
                <a:effectLst/>
                <a:latin typeface="+mn-lt"/>
                <a:ea typeface="+mn-ea"/>
                <a:cs typeface="+mn-cs"/>
              </a:rPr>
              <a:t> </a:t>
            </a:r>
          </a:p>
          <a:p>
            <a:endParaRPr lang="de-DE"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dirty="0"/>
              <a:t>Vgl. niedersorbisch </a:t>
            </a:r>
            <a:r>
              <a:rPr lang="de-DE" i="1" dirty="0" err="1"/>
              <a:t>svety</a:t>
            </a:r>
            <a:r>
              <a:rPr lang="de-DE" dirty="0"/>
              <a:t>, polnisch </a:t>
            </a:r>
            <a:r>
              <a:rPr lang="de-DE" i="1" dirty="0" err="1"/>
              <a:t>swiety</a:t>
            </a:r>
            <a:r>
              <a:rPr lang="de-DE" i="1" dirty="0"/>
              <a:t> </a:t>
            </a:r>
            <a:r>
              <a:rPr lang="de-DE" dirty="0"/>
              <a:t>(Aussprache:</a:t>
            </a:r>
            <a:r>
              <a:rPr lang="de-DE" i="1" dirty="0"/>
              <a:t> </a:t>
            </a:r>
            <a:r>
              <a:rPr lang="de-DE" i="1" dirty="0" err="1"/>
              <a:t>schwjenty</a:t>
            </a:r>
            <a:r>
              <a:rPr lang="de-DE" dirty="0"/>
              <a:t>), tschechisch </a:t>
            </a:r>
            <a:r>
              <a:rPr lang="de-DE" i="1" dirty="0" err="1"/>
              <a:t>svaty</a:t>
            </a:r>
            <a:r>
              <a:rPr lang="de-DE" dirty="0"/>
              <a:t>  etc.</a:t>
            </a:r>
          </a:p>
          <a:p>
            <a:endParaRPr lang="de-DE" dirty="0"/>
          </a:p>
        </p:txBody>
      </p:sp>
      <p:sp>
        <p:nvSpPr>
          <p:cNvPr id="4" name="Foliennummernplatzhalter 3"/>
          <p:cNvSpPr>
            <a:spLocks noGrp="1"/>
          </p:cNvSpPr>
          <p:nvPr>
            <p:ph type="sldNum" sz="quarter" idx="10"/>
          </p:nvPr>
        </p:nvSpPr>
        <p:spPr/>
        <p:txBody>
          <a:bodyPr/>
          <a:lstStyle/>
          <a:p>
            <a:fld id="{0AA7B524-FAFF-054B-AF92-F1EE75F5ECBE}" type="slidenum">
              <a:rPr lang="de-DE" smtClean="0"/>
              <a:t>50</a:t>
            </a:fld>
            <a:endParaRPr lang="de-DE"/>
          </a:p>
        </p:txBody>
      </p:sp>
    </p:spTree>
    <p:extLst>
      <p:ext uri="{BB962C8B-B14F-4D97-AF65-F5344CB8AC3E}">
        <p14:creationId xmlns:p14="http://schemas.microsoft.com/office/powerpoint/2010/main" val="1493549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Master-Untertitelformat bearbeiten</a:t>
            </a:r>
            <a:endParaRPr kumimoji="0" lang="en-US"/>
          </a:p>
        </p:txBody>
      </p:sp>
      <p:sp>
        <p:nvSpPr>
          <p:cNvPr id="28" name="Datumsplatzhalter 27"/>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17" name="Fußzeilenplatzhalter 16"/>
          <p:cNvSpPr>
            <a:spLocks noGrp="1"/>
          </p:cNvSpPr>
          <p:nvPr>
            <p:ph type="ftr" sz="quarter" idx="11"/>
          </p:nvPr>
        </p:nvSpPr>
        <p:spPr/>
        <p:txBody>
          <a:bodyPr/>
          <a:lstStyle/>
          <a:p>
            <a:endParaRPr kumimoji="0" lang="en-US"/>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Mastertitelformat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Mastertitelformat bearbeiten</a:t>
            </a:r>
            <a:endParaRPr kumimoji="0" lang="en-US"/>
          </a:p>
        </p:txBody>
      </p:sp>
      <p:sp>
        <p:nvSpPr>
          <p:cNvPr id="4" name="Datumsplatzhalt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5" name="Fußzeilenplatzhalter 4"/>
          <p:cNvSpPr>
            <a:spLocks noGrp="1"/>
          </p:cNvSpPr>
          <p:nvPr>
            <p:ph type="ftr" sz="quarter" idx="11"/>
          </p:nvPr>
        </p:nvSpPr>
        <p:spPr/>
        <p:txBody>
          <a:bodyPr/>
          <a:lstStyle/>
          <a:p>
            <a:endParaRPr kumimoji="0" lang="en-US"/>
          </a:p>
        </p:txBody>
      </p:sp>
      <p:sp>
        <p:nvSpPr>
          <p:cNvPr id="6" name="Foliennummernplatzhalter 5"/>
          <p:cNvSpPr>
            <a:spLocks noGrp="1"/>
          </p:cNvSpPr>
          <p:nvPr>
            <p:ph type="sldNum" sz="quarter" idx="12"/>
          </p:nvPr>
        </p:nvSpPr>
        <p:spPr>
          <a:xfrm>
            <a:off x="4361688" y="1026372"/>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Mastertextformat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endParaRPr kumimoji="0" lang="en-US"/>
          </a:p>
        </p:txBody>
      </p:sp>
      <p:sp>
        <p:nvSpPr>
          <p:cNvPr id="4" name="Datumsplatzhalt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Mastertitelformat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Mastertitelformat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pPr eaLnBrk="1" latinLnBrk="0" hangingPunct="1"/>
            <a:fld id="{9D21D778-B565-4D7E-94D7-64010A445B68}" type="datetimeFigureOut">
              <a:rPr lang="en-US" smtClean="0"/>
              <a:pPr eaLnBrk="1" latinLnBrk="0" hangingPunct="1"/>
              <a:t>4/4/2024</a:t>
            </a:fld>
            <a:endParaRPr lang="en-US"/>
          </a:p>
        </p:txBody>
      </p:sp>
      <p:sp>
        <p:nvSpPr>
          <p:cNvPr id="6" name="Fußzeilenplatzhalter 5"/>
          <p:cNvSpPr>
            <a:spLocks noGrp="1"/>
          </p:cNvSpPr>
          <p:nvPr>
            <p:ph type="ftr" sz="quarter" idx="11"/>
          </p:nvPr>
        </p:nvSpPr>
        <p:spPr/>
        <p:txBody>
          <a:bodyPr/>
          <a:lstStyle/>
          <a:p>
            <a:endParaRPr kumimoji="0" lang="en-US" dirty="0"/>
          </a:p>
        </p:txBody>
      </p:sp>
      <p:sp>
        <p:nvSpPr>
          <p:cNvPr id="7" name="Foliennummernplatzhalt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Mastertextformat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Mastertextformat bearbeiten</a:t>
            </a:r>
          </a:p>
        </p:txBody>
      </p:sp>
      <p:sp>
        <p:nvSpPr>
          <p:cNvPr id="7" name="Datumsplatzhalt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8" name="Fußzeilenplatzhalter 7"/>
          <p:cNvSpPr>
            <a:spLocks noGrp="1"/>
          </p:cNvSpPr>
          <p:nvPr>
            <p:ph type="ftr" sz="quarter" idx="11"/>
          </p:nvPr>
        </p:nvSpPr>
        <p:spPr>
          <a:xfrm>
            <a:off x="304800" y="6409944"/>
            <a:ext cx="3581400" cy="365760"/>
          </a:xfrm>
        </p:spPr>
        <p:txBody>
          <a:bodyPr/>
          <a:lstStyle/>
          <a:p>
            <a:endParaRPr kumimoji="0" lang="en-US"/>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‹Nr.›</a:t>
            </a:fld>
            <a:endParaRPr kumimoji="0" lang="en-US" dirty="0"/>
          </a:p>
        </p:txBody>
      </p:sp>
      <p:sp>
        <p:nvSpPr>
          <p:cNvPr id="23" name="Titel 22"/>
          <p:cNvSpPr>
            <a:spLocks noGrp="1"/>
          </p:cNvSpPr>
          <p:nvPr>
            <p:ph type="title"/>
          </p:nvPr>
        </p:nvSpPr>
        <p:spPr/>
        <p:txBody>
          <a:bodyPr rtlCol="0" anchor="b" anchorCtr="0"/>
          <a:lstStyle/>
          <a:p>
            <a:r>
              <a:rPr kumimoji="0" lang="de-DE"/>
              <a:t>Mastertitelformat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Mastertitelformat bearbeiten</a:t>
            </a:r>
            <a:endParaRPr kumimoji="0" lang="en-US"/>
          </a:p>
        </p:txBody>
      </p:sp>
      <p:sp>
        <p:nvSpPr>
          <p:cNvPr id="3" name="Datumsplatzhalt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4" name="Fußzeilenplatzhalter 3"/>
          <p:cNvSpPr>
            <a:spLocks noGrp="1"/>
          </p:cNvSpPr>
          <p:nvPr>
            <p:ph type="ftr" sz="quarter" idx="11"/>
          </p:nvPr>
        </p:nvSpPr>
        <p:spPr/>
        <p:txBody>
          <a:bodyPr/>
          <a:lstStyle/>
          <a:p>
            <a:endParaRPr kumimoji="0" lang="en-US" dirty="0"/>
          </a:p>
        </p:txBody>
      </p:sp>
      <p:sp>
        <p:nvSpPr>
          <p:cNvPr id="5" name="Foliennummernplatzhalter 4"/>
          <p:cNvSpPr>
            <a:spLocks noGrp="1"/>
          </p:cNvSpPr>
          <p:nvPr>
            <p:ph type="sldNum" sz="quarter" idx="12"/>
          </p:nvPr>
        </p:nvSpPr>
        <p:spPr>
          <a:xfrm>
            <a:off x="4343400" y="1036020"/>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3" name="Fußzeilenplatzhalter 2"/>
          <p:cNvSpPr>
            <a:spLocks noGrp="1"/>
          </p:cNvSpPr>
          <p:nvPr>
            <p:ph type="ftr" sz="quarter" idx="11"/>
          </p:nvPr>
        </p:nvSpPr>
        <p:spPr/>
        <p:txBody>
          <a:bodyPr/>
          <a:lstStyle/>
          <a:p>
            <a:endParaRPr kumimoji="0" lang="en-US"/>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pPr eaLnBrk="1" latinLnBrk="0" hangingPunct="1"/>
            <a:fld id="{2C6B1FF6-39B9-40F5-8B67-33C6354A3D4F}" type="slidenum">
              <a:rPr kumimoji="0" lang="en-US" smtClean="0"/>
              <a:pPr eaLnBrk="1" latinLnBrk="0" hangingPunct="1"/>
              <a:t>‹Nr.›</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Beschriftung">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Mastertitelformat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Mastertextformat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6" name="Fußzeilenplatzhalter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Beschriftung">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Mastertitelformat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auf Platzhalter ziehen oder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Mastertextformat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pPr eaLnBrk="1" latinLnBrk="0" hangingPunct="1"/>
            <a:fld id="{9D21D778-B565-4D7E-94D7-64010A445B68}" type="datetimeFigureOut">
              <a:rPr lang="en-US" smtClean="0"/>
              <a:pPr eaLnBrk="1" latinLnBrk="0" hangingPunct="1"/>
              <a:t>4/4/2024</a:t>
            </a:fld>
            <a:endParaRPr lang="en-US" dirty="0"/>
          </a:p>
        </p:txBody>
      </p:sp>
      <p:sp>
        <p:nvSpPr>
          <p:cNvPr id="6" name="Fußzeilenplatzhalter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Mastertitelformat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5" name="Fußzeilenplatzhalter 4"/>
          <p:cNvSpPr>
            <a:spLocks noGrp="1"/>
          </p:cNvSpPr>
          <p:nvPr>
            <p:ph type="ftr" sz="quarter" idx="11"/>
          </p:nvPr>
        </p:nvSpPr>
        <p:spPr/>
        <p:txBody>
          <a:bodyPr/>
          <a:lstStyle/>
          <a:p>
            <a:endParaRPr kumimoji="0" lang="en-US"/>
          </a:p>
        </p:txBody>
      </p:sp>
      <p:sp>
        <p:nvSpPr>
          <p:cNvPr id="6" name="Foliennummernplatzhalt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Mastertextformat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4/4/2024</a:t>
            </a:fld>
            <a:endParaRPr lang="en-US"/>
          </a:p>
        </p:txBody>
      </p:sp>
      <p:sp>
        <p:nvSpPr>
          <p:cNvPr id="5" name="Fußzeilenplatzhalter 4"/>
          <p:cNvSpPr>
            <a:spLocks noGrp="1"/>
          </p:cNvSpPr>
          <p:nvPr>
            <p:ph type="ftr" sz="quarter" idx="11"/>
          </p:nvPr>
        </p:nvSpPr>
        <p:spPr/>
        <p:txBody>
          <a:bodyPr/>
          <a:lstStyle/>
          <a:p>
            <a:endParaRPr kumimoji="0" lang="en-US"/>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Mastertitelformat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4/4/2024</a:t>
            </a:fld>
            <a:endParaRPr lang="en-US" sz="1400" dirty="0">
              <a:solidFill>
                <a:srgbClr val="FFFFFF"/>
              </a:solidFill>
            </a:endParaRPr>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‹Nr.›</a:t>
            </a:fld>
            <a:endParaRPr kumimoji="0" lang="en-US" sz="1600" dirty="0">
              <a:solidFill>
                <a:schemeClr val="accent3">
                  <a:shade val="75000"/>
                </a:schemeClr>
              </a:solidFill>
            </a:endParaRPr>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Mastertitelformat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Mastertextformat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3.jpe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371600" y="2819400"/>
            <a:ext cx="6400800" cy="3431926"/>
          </a:xfrm>
        </p:spPr>
        <p:txBody>
          <a:bodyPr>
            <a:normAutofit/>
          </a:bodyPr>
          <a:lstStyle/>
          <a:p>
            <a:endParaRPr lang="de-DE" sz="4200" dirty="0"/>
          </a:p>
          <a:p>
            <a:r>
              <a:rPr lang="de-DE" sz="4200" dirty="0"/>
              <a:t>Ein fränkischer „</a:t>
            </a:r>
            <a:r>
              <a:rPr lang="de-DE" sz="4200" dirty="0">
                <a:solidFill>
                  <a:srgbClr val="FF0000"/>
                </a:solidFill>
              </a:rPr>
              <a:t>Neuer Sitz</a:t>
            </a:r>
            <a:r>
              <a:rPr lang="de-DE" sz="4300" dirty="0"/>
              <a:t>“ ?</a:t>
            </a:r>
          </a:p>
          <a:p>
            <a:endParaRPr lang="de-DE" b="0" dirty="0"/>
          </a:p>
          <a:p>
            <a:endParaRPr lang="de-DE" b="0" dirty="0"/>
          </a:p>
          <a:p>
            <a:endParaRPr lang="de-DE" dirty="0"/>
          </a:p>
        </p:txBody>
      </p:sp>
      <p:sp>
        <p:nvSpPr>
          <p:cNvPr id="3" name="Titel 2"/>
          <p:cNvSpPr>
            <a:spLocks noGrp="1"/>
          </p:cNvSpPr>
          <p:nvPr>
            <p:ph type="ctrTitle"/>
          </p:nvPr>
        </p:nvSpPr>
        <p:spPr/>
        <p:txBody>
          <a:bodyPr>
            <a:normAutofit/>
          </a:bodyPr>
          <a:lstStyle/>
          <a:p>
            <a:r>
              <a:rPr lang="de-DE" sz="9600" dirty="0" err="1"/>
              <a:t>Neuses</a:t>
            </a:r>
            <a:endParaRPr lang="de-DE" sz="9600" dirty="0"/>
          </a:p>
        </p:txBody>
      </p:sp>
    </p:spTree>
    <p:extLst>
      <p:ext uri="{BB962C8B-B14F-4D97-AF65-F5344CB8AC3E}">
        <p14:creationId xmlns:p14="http://schemas.microsoft.com/office/powerpoint/2010/main" val="121454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und ähnliche Ortsnamen</a:t>
            </a:r>
          </a:p>
        </p:txBody>
      </p:sp>
      <p:pic>
        <p:nvPicPr>
          <p:cNvPr id="4" name="Inhaltsplatzhalter 3" descr="BAO Bayern Neuses gesamt.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l="-40925" r="-40925"/>
          <a:stretch>
            <a:fillRect/>
          </a:stretch>
        </p:blipFill>
        <p:spPr/>
      </p:pic>
    </p:spTree>
    <p:extLst>
      <p:ext uri="{BB962C8B-B14F-4D97-AF65-F5344CB8AC3E}">
        <p14:creationId xmlns:p14="http://schemas.microsoft.com/office/powerpoint/2010/main" val="253919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 ein fränkischer Ortsname</a:t>
            </a:r>
          </a:p>
        </p:txBody>
      </p:sp>
      <p:pic>
        <p:nvPicPr>
          <p:cNvPr id="4" name="Inhaltsplatzhalter 3" descr="BAO Neuses Zoom 1.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l="-9807" r="-9807"/>
          <a:stretch>
            <a:fillRect/>
          </a:stretch>
        </p:blipFill>
        <p:spPr>
          <a:xfrm>
            <a:off x="301625" y="1527175"/>
            <a:ext cx="8504238" cy="4572000"/>
          </a:xfrm>
        </p:spPr>
      </p:pic>
    </p:spTree>
    <p:extLst>
      <p:ext uri="{BB962C8B-B14F-4D97-AF65-F5344CB8AC3E}">
        <p14:creationId xmlns:p14="http://schemas.microsoft.com/office/powerpoint/2010/main" val="278211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III</a:t>
            </a:r>
          </a:p>
        </p:txBody>
      </p:sp>
      <p:pic>
        <p:nvPicPr>
          <p:cNvPr id="4" name="Inhaltsplatzhalter 3" descr="BAO Neuses Zoom2.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l="-29984" r="-29984"/>
          <a:stretch>
            <a:fillRect/>
          </a:stretch>
        </p:blipFill>
        <p:spPr/>
      </p:pic>
      <p:sp>
        <p:nvSpPr>
          <p:cNvPr id="3" name="Rahmen 2"/>
          <p:cNvSpPr/>
          <p:nvPr/>
        </p:nvSpPr>
        <p:spPr>
          <a:xfrm>
            <a:off x="1950720" y="3251200"/>
            <a:ext cx="1859280" cy="91440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43853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Verbreitung der Slawen von 800 - 950 n.Chr.</a:t>
            </a:r>
          </a:p>
        </p:txBody>
      </p:sp>
      <p:pic>
        <p:nvPicPr>
          <p:cNvPr id="4" name="Inhaltsplatzhalter 3"/>
          <p:cNvPicPr>
            <a:picLocks noGrp="1"/>
          </p:cNvPicPr>
          <p:nvPr>
            <p:ph sz="quarter" idx="1"/>
          </p:nvPr>
        </p:nvPicPr>
        <p:blipFill>
          <a:blip r:embed="rId3" cstate="email">
            <a:extLst>
              <a:ext uri="{28A0092B-C50C-407E-A947-70E740481C1C}">
                <a14:useLocalDpi xmlns:a14="http://schemas.microsoft.com/office/drawing/2010/main" val="0"/>
              </a:ext>
            </a:extLst>
          </a:blip>
          <a:srcRect t="6574" b="6574"/>
          <a:stretch>
            <a:fillRect/>
          </a:stretch>
        </p:blipFill>
        <p:spPr>
          <a:xfrm>
            <a:off x="332232" y="1527048"/>
            <a:ext cx="8503920" cy="4572000"/>
          </a:xfrm>
          <a:prstGeom prst="rect">
            <a:avLst/>
          </a:prstGeom>
          <a:extLst>
            <a:ext uri="{FAA26D3D-D897-4be2-8F04-BA451C77F1D7}">
              <ma14:placeholderFlag xmlns="" xmlns:ma14="http://schemas.microsoft.com/office/mac/drawingml/2011/main"/>
            </a:ext>
          </a:extLst>
        </p:spPr>
      </p:pic>
      <p:sp>
        <p:nvSpPr>
          <p:cNvPr id="3" name="Rahmen 2"/>
          <p:cNvSpPr/>
          <p:nvPr/>
        </p:nvSpPr>
        <p:spPr>
          <a:xfrm>
            <a:off x="332232" y="3996911"/>
            <a:ext cx="1528566" cy="1053373"/>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0000"/>
              </a:solidFill>
            </a:endParaRPr>
          </a:p>
        </p:txBody>
      </p:sp>
    </p:spTree>
    <p:extLst>
      <p:ext uri="{BB962C8B-B14F-4D97-AF65-F5344CB8AC3E}">
        <p14:creationId xmlns:p14="http://schemas.microsoft.com/office/powerpoint/2010/main" val="239859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03200"/>
            <a:ext cx="8534400" cy="957072"/>
          </a:xfrm>
        </p:spPr>
        <p:txBody>
          <a:bodyPr>
            <a:normAutofit fontScale="90000"/>
          </a:bodyPr>
          <a:lstStyle/>
          <a:p>
            <a:r>
              <a:rPr lang="de-DE" dirty="0"/>
              <a:t>Slawen in Deutschlands fränkischen und sächsischen Gauen</a:t>
            </a:r>
          </a:p>
        </p:txBody>
      </p:sp>
      <p:sp>
        <p:nvSpPr>
          <p:cNvPr id="3" name="Inhaltsplatzhalter 2"/>
          <p:cNvSpPr>
            <a:spLocks noGrp="1"/>
          </p:cNvSpPr>
          <p:nvPr>
            <p:ph sz="quarter" idx="1"/>
          </p:nvPr>
        </p:nvSpPr>
        <p:spPr>
          <a:xfrm>
            <a:off x="301752" y="1669288"/>
            <a:ext cx="8503920" cy="4572000"/>
          </a:xfrm>
        </p:spPr>
        <p:txBody>
          <a:bodyPr>
            <a:normAutofit/>
          </a:bodyPr>
          <a:lstStyle/>
          <a:p>
            <a:pPr algn="ctr"/>
            <a:r>
              <a:rPr lang="de-DE" sz="2800" dirty="0"/>
              <a:t>Der Historiker </a:t>
            </a:r>
            <a:r>
              <a:rPr lang="de-DE" sz="2800" b="1" dirty="0"/>
              <a:t>Wilhelm Wachsmuth </a:t>
            </a:r>
            <a:r>
              <a:rPr lang="de-DE" sz="2800" dirty="0"/>
              <a:t>(1784 - 1866) über die Bedeutung der Slawen für das frühe Franken und Deutschland: </a:t>
            </a:r>
          </a:p>
          <a:p>
            <a:pPr algn="ctr"/>
            <a:endParaRPr lang="de-DE" sz="2800" dirty="0"/>
          </a:p>
          <a:p>
            <a:pPr algn="ctr"/>
            <a:r>
              <a:rPr lang="de-DE" sz="2800" i="1" dirty="0"/>
              <a:t>In </a:t>
            </a:r>
            <a:r>
              <a:rPr lang="de-DE" sz="2800" i="1" dirty="0" err="1"/>
              <a:t>Bonifacius</a:t>
            </a:r>
            <a:r>
              <a:rPr lang="de-DE" sz="2800" i="1" dirty="0"/>
              <a:t> Zeit gab es slawische Feldbauer im</a:t>
            </a:r>
          </a:p>
          <a:p>
            <a:pPr algn="ctr"/>
            <a:r>
              <a:rPr lang="de-DE" sz="2800" b="1" i="1" dirty="0" err="1"/>
              <a:t>Fuldaischen</a:t>
            </a:r>
            <a:r>
              <a:rPr lang="de-DE" sz="2800" i="1" dirty="0"/>
              <a:t>; nicht viel später im</a:t>
            </a:r>
            <a:r>
              <a:rPr lang="de-DE" sz="2800" b="1" i="1" dirty="0"/>
              <a:t> </a:t>
            </a:r>
          </a:p>
          <a:p>
            <a:pPr algn="ctr"/>
            <a:r>
              <a:rPr lang="de-DE" sz="2800" b="1" i="1" dirty="0"/>
              <a:t>Würzburgischen, </a:t>
            </a:r>
            <a:r>
              <a:rPr lang="de-DE" sz="2800" i="1" dirty="0"/>
              <a:t>um</a:t>
            </a:r>
            <a:r>
              <a:rPr lang="de-DE" sz="2800" b="1" i="1" dirty="0"/>
              <a:t> </a:t>
            </a:r>
          </a:p>
          <a:p>
            <a:pPr algn="ctr"/>
            <a:r>
              <a:rPr lang="de-DE" sz="2800" b="1" i="1" dirty="0"/>
              <a:t>Erlangen, Forchheim</a:t>
            </a:r>
            <a:r>
              <a:rPr lang="de-DE" sz="2800" i="1" dirty="0"/>
              <a:t>, im</a:t>
            </a:r>
            <a:r>
              <a:rPr lang="de-DE" sz="2800" b="1" i="1" dirty="0"/>
              <a:t> </a:t>
            </a:r>
          </a:p>
          <a:p>
            <a:pPr algn="ctr"/>
            <a:r>
              <a:rPr lang="de-DE" sz="2800" b="1" i="1" dirty="0" err="1"/>
              <a:t>Baireuthschen</a:t>
            </a:r>
            <a:r>
              <a:rPr lang="de-DE" sz="2800" b="1" i="1" dirty="0"/>
              <a:t>, </a:t>
            </a:r>
            <a:r>
              <a:rPr lang="de-DE" sz="2800" b="1" i="1" dirty="0" err="1"/>
              <a:t>Hohenlohischen</a:t>
            </a:r>
            <a:r>
              <a:rPr lang="de-DE" sz="2800" i="1" dirty="0"/>
              <a:t>, </a:t>
            </a:r>
            <a:endParaRPr lang="de-DE" dirty="0"/>
          </a:p>
        </p:txBody>
      </p:sp>
    </p:spTree>
    <p:extLst>
      <p:ext uri="{BB962C8B-B14F-4D97-AF65-F5344CB8AC3E}">
        <p14:creationId xmlns:p14="http://schemas.microsoft.com/office/powerpoint/2010/main" val="334352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362712"/>
            <a:ext cx="8534400" cy="758952"/>
          </a:xfrm>
        </p:spPr>
        <p:txBody>
          <a:bodyPr>
            <a:normAutofit fontScale="90000"/>
          </a:bodyPr>
          <a:lstStyle/>
          <a:p>
            <a:r>
              <a:rPr lang="de-DE" dirty="0"/>
              <a:t>Slawen in Deutschlands fränkischen und sächsischen Gauen</a:t>
            </a:r>
          </a:p>
        </p:txBody>
      </p:sp>
      <p:sp>
        <p:nvSpPr>
          <p:cNvPr id="3" name="Inhaltsplatzhalter 2"/>
          <p:cNvSpPr>
            <a:spLocks noGrp="1"/>
          </p:cNvSpPr>
          <p:nvPr>
            <p:ph sz="quarter" idx="1"/>
          </p:nvPr>
        </p:nvSpPr>
        <p:spPr/>
        <p:txBody>
          <a:bodyPr/>
          <a:lstStyle/>
          <a:p>
            <a:pPr algn="ctr"/>
            <a:r>
              <a:rPr lang="de-DE" sz="2400" i="1" dirty="0"/>
              <a:t>ja selbst in der Pfalz um</a:t>
            </a:r>
          </a:p>
          <a:p>
            <a:pPr algn="ctr"/>
            <a:r>
              <a:rPr lang="de-DE" sz="2400" b="1" i="1" dirty="0"/>
              <a:t>Mannheim</a:t>
            </a:r>
            <a:r>
              <a:rPr lang="de-DE" sz="2400" i="1" dirty="0"/>
              <a:t> und </a:t>
            </a:r>
            <a:r>
              <a:rPr lang="de-DE" sz="2400" b="1" i="1" dirty="0"/>
              <a:t>Heidelberg</a:t>
            </a:r>
            <a:r>
              <a:rPr lang="de-DE" sz="2400" i="1" dirty="0"/>
              <a:t>. In der </a:t>
            </a:r>
          </a:p>
          <a:p>
            <a:pPr algn="ctr"/>
            <a:r>
              <a:rPr lang="de-DE" sz="2400" b="1" i="1" dirty="0"/>
              <a:t>Altmark</a:t>
            </a:r>
            <a:r>
              <a:rPr lang="de-DE" sz="2400" i="1" dirty="0"/>
              <a:t> aber und in den </a:t>
            </a:r>
            <a:r>
              <a:rPr lang="de-DE" sz="2400" i="1" dirty="0" err="1"/>
              <a:t>lüneburgischen</a:t>
            </a:r>
            <a:r>
              <a:rPr lang="de-DE" sz="2400" i="1" dirty="0"/>
              <a:t> </a:t>
            </a:r>
            <a:r>
              <a:rPr lang="de-DE" sz="2400" i="1" dirty="0" err="1"/>
              <a:t>Aemtern</a:t>
            </a:r>
            <a:r>
              <a:rPr lang="de-DE" sz="2400" i="1" dirty="0"/>
              <a:t> </a:t>
            </a:r>
          </a:p>
          <a:p>
            <a:pPr algn="ctr"/>
            <a:r>
              <a:rPr lang="de-DE" sz="2400" b="1" i="1" dirty="0"/>
              <a:t>Lüchow</a:t>
            </a:r>
            <a:r>
              <a:rPr lang="de-DE" sz="2400" i="1" dirty="0"/>
              <a:t>, </a:t>
            </a:r>
            <a:r>
              <a:rPr lang="de-DE" sz="2400" b="1" i="1" dirty="0"/>
              <a:t>Dannenberg</a:t>
            </a:r>
            <a:r>
              <a:rPr lang="de-DE" sz="2400" i="1" dirty="0"/>
              <a:t>, desgleichen im </a:t>
            </a:r>
          </a:p>
          <a:p>
            <a:pPr algn="ctr"/>
            <a:r>
              <a:rPr lang="de-DE" sz="2400" b="1" i="1" dirty="0" err="1"/>
              <a:t>Halberstädtischen</a:t>
            </a:r>
            <a:r>
              <a:rPr lang="de-DE" sz="2400" i="1" dirty="0"/>
              <a:t> </a:t>
            </a:r>
          </a:p>
          <a:p>
            <a:pPr algn="ctr"/>
            <a:endParaRPr lang="de-DE" sz="2400" i="1" dirty="0"/>
          </a:p>
          <a:p>
            <a:pPr algn="just"/>
            <a:r>
              <a:rPr lang="de-DE" sz="2400" i="1" dirty="0"/>
              <a:t>lassen sich slawische Ansiedlungen </a:t>
            </a:r>
            <a:r>
              <a:rPr lang="de-DE" sz="2400" b="1" i="1" dirty="0"/>
              <a:t>anspruchsloser, betriebsamer und arbeitslustiger Slawen</a:t>
            </a:r>
            <a:r>
              <a:rPr lang="de-DE" sz="2400" i="1" dirty="0"/>
              <a:t> und Aufnahme derselben von deutschen Grundherren, denen sie als </a:t>
            </a:r>
            <a:r>
              <a:rPr lang="de-DE" sz="2400" b="1" i="1" dirty="0"/>
              <a:t>fleißige Feldarbeiter</a:t>
            </a:r>
            <a:r>
              <a:rPr lang="de-DE" sz="2400" i="1" dirty="0"/>
              <a:t> willkommen waren, sicher nachweisen.“</a:t>
            </a:r>
            <a:endParaRPr lang="de-DE" sz="2400" dirty="0"/>
          </a:p>
          <a:p>
            <a:endParaRPr lang="de-DE" dirty="0"/>
          </a:p>
        </p:txBody>
      </p:sp>
    </p:spTree>
    <p:extLst>
      <p:ext uri="{BB962C8B-B14F-4D97-AF65-F5344CB8AC3E}">
        <p14:creationId xmlns:p14="http://schemas.microsoft.com/office/powerpoint/2010/main" val="291591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Sorben bzw. Wenden im heutigen Deutschland</a:t>
            </a:r>
          </a:p>
        </p:txBody>
      </p:sp>
      <p:pic>
        <p:nvPicPr>
          <p:cNvPr id="2049" name="Bild 33"/>
          <p:cNvPicPr>
            <a:picLocks noGrp="1" noChangeAspect="1" noChangeArrowheads="1"/>
          </p:cNvPicPr>
          <p:nvPr>
            <p:ph sz="quarter" idx="1"/>
          </p:nvPr>
        </p:nvPicPr>
        <p:blipFill>
          <a:blip r:embed="rId3" cstate="email">
            <a:extLst>
              <a:ext uri="{28A0092B-C50C-407E-A947-70E740481C1C}">
                <a14:useLocalDpi xmlns:a14="http://schemas.microsoft.com/office/drawing/2010/main" val="0"/>
              </a:ext>
            </a:extLst>
          </a:blip>
          <a:srcRect l="-115159" r="-115159"/>
          <a:stretch>
            <a:fillRect/>
          </a:stretch>
        </p:blipFill>
        <p:spPr bwMode="auto">
          <a:xfrm>
            <a:off x="3258312" y="1527048"/>
            <a:ext cx="8503920"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Bild 3" descr="Sorbische Tracht.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53360" y="3985168"/>
            <a:ext cx="3464560" cy="2113880"/>
          </a:xfrm>
          <a:prstGeom prst="rect">
            <a:avLst/>
          </a:prstGeom>
        </p:spPr>
      </p:pic>
      <p:pic>
        <p:nvPicPr>
          <p:cNvPr id="5" name="Bild 4" descr="Sorbische Tracht 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752" y="1641348"/>
            <a:ext cx="2400300" cy="4457700"/>
          </a:xfrm>
          <a:prstGeom prst="rect">
            <a:avLst/>
          </a:prstGeom>
        </p:spPr>
      </p:pic>
      <p:pic>
        <p:nvPicPr>
          <p:cNvPr id="6" name="Bild 5" descr="Bautzen Ortsschild.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954020" y="1641348"/>
            <a:ext cx="2999740" cy="2094719"/>
          </a:xfrm>
          <a:prstGeom prst="rect">
            <a:avLst/>
          </a:prstGeom>
        </p:spPr>
      </p:pic>
    </p:spTree>
    <p:extLst>
      <p:ext uri="{BB962C8B-B14F-4D97-AF65-F5344CB8AC3E}">
        <p14:creationId xmlns:p14="http://schemas.microsoft.com/office/powerpoint/2010/main" val="63003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2872" y="-81280"/>
            <a:ext cx="8534400" cy="1261872"/>
          </a:xfrm>
        </p:spPr>
        <p:txBody>
          <a:bodyPr>
            <a:normAutofit/>
          </a:bodyPr>
          <a:lstStyle/>
          <a:p>
            <a:r>
              <a:rPr lang="de-DE" dirty="0"/>
              <a:t>Slawische Wenden zwischen Main und Steigerwald</a:t>
            </a:r>
          </a:p>
        </p:txBody>
      </p:sp>
      <p:sp>
        <p:nvSpPr>
          <p:cNvPr id="5" name="Inhaltsplatzhalter 4"/>
          <p:cNvSpPr>
            <a:spLocks noGrp="1"/>
          </p:cNvSpPr>
          <p:nvPr>
            <p:ph sz="quarter" idx="1"/>
          </p:nvPr>
        </p:nvSpPr>
        <p:spPr/>
        <p:txBody>
          <a:bodyPr>
            <a:normAutofit lnSpcReduction="10000"/>
          </a:bodyPr>
          <a:lstStyle/>
          <a:p>
            <a:pPr algn="ctr"/>
            <a:r>
              <a:rPr lang="de-DE" dirty="0"/>
              <a:t>Ortsnamen, die auf den westslawischen Stamm der </a:t>
            </a:r>
            <a:r>
              <a:rPr lang="de-DE" b="1" i="1" dirty="0"/>
              <a:t>Wenden</a:t>
            </a:r>
            <a:r>
              <a:rPr lang="de-DE" dirty="0"/>
              <a:t> bzw. </a:t>
            </a:r>
            <a:r>
              <a:rPr lang="de-DE" b="1" i="1" dirty="0"/>
              <a:t>Winden</a:t>
            </a:r>
            <a:r>
              <a:rPr lang="de-DE" dirty="0"/>
              <a:t> hinweisen:</a:t>
            </a:r>
          </a:p>
          <a:p>
            <a:pPr algn="ctr"/>
            <a:endParaRPr lang="de-DE" dirty="0"/>
          </a:p>
          <a:p>
            <a:pPr algn="ctr"/>
            <a:r>
              <a:rPr lang="de-DE" dirty="0"/>
              <a:t>Geisel</a:t>
            </a:r>
            <a:r>
              <a:rPr lang="de-DE" i="1" dirty="0"/>
              <a:t>wind</a:t>
            </a:r>
          </a:p>
          <a:p>
            <a:pPr algn="ctr"/>
            <a:r>
              <a:rPr lang="de-DE" dirty="0" err="1"/>
              <a:t>Abts</a:t>
            </a:r>
            <a:r>
              <a:rPr lang="de-DE" i="1" dirty="0" err="1"/>
              <a:t>wind</a:t>
            </a:r>
            <a:endParaRPr lang="de-DE" i="1" dirty="0"/>
          </a:p>
          <a:p>
            <a:pPr algn="ctr"/>
            <a:r>
              <a:rPr lang="de-DE" dirty="0" err="1"/>
              <a:t>Franken</a:t>
            </a:r>
            <a:r>
              <a:rPr lang="de-DE" i="1" dirty="0" err="1"/>
              <a:t>win</a:t>
            </a:r>
            <a:r>
              <a:rPr lang="de-DE" dirty="0" err="1"/>
              <a:t>heim</a:t>
            </a:r>
            <a:r>
              <a:rPr lang="de-DE" dirty="0"/>
              <a:t> = </a:t>
            </a:r>
            <a:r>
              <a:rPr lang="de-DE" i="1" dirty="0"/>
              <a:t>Wind</a:t>
            </a:r>
            <a:r>
              <a:rPr lang="de-DE" dirty="0"/>
              <a:t>heim inferior</a:t>
            </a:r>
          </a:p>
          <a:p>
            <a:pPr algn="ctr"/>
            <a:r>
              <a:rPr lang="de-DE" dirty="0"/>
              <a:t>Burg</a:t>
            </a:r>
            <a:r>
              <a:rPr lang="de-DE" i="1" dirty="0"/>
              <a:t>wind</a:t>
            </a:r>
            <a:r>
              <a:rPr lang="de-DE" dirty="0"/>
              <a:t>heim =</a:t>
            </a:r>
            <a:r>
              <a:rPr lang="de-DE" i="1" dirty="0"/>
              <a:t>Wind</a:t>
            </a:r>
            <a:r>
              <a:rPr lang="de-DE" dirty="0"/>
              <a:t>heim </a:t>
            </a:r>
            <a:r>
              <a:rPr lang="de-DE" dirty="0" err="1"/>
              <a:t>superior</a:t>
            </a:r>
            <a:endParaRPr lang="de-DE" dirty="0"/>
          </a:p>
          <a:p>
            <a:pPr algn="ctr"/>
            <a:r>
              <a:rPr lang="de-DE" dirty="0" err="1"/>
              <a:t>Bisch</a:t>
            </a:r>
            <a:r>
              <a:rPr lang="de-DE" i="1" dirty="0" err="1"/>
              <a:t>wind</a:t>
            </a:r>
            <a:endParaRPr lang="de-DE" i="1" dirty="0"/>
          </a:p>
          <a:p>
            <a:pPr algn="ctr"/>
            <a:r>
              <a:rPr lang="de-DE" dirty="0"/>
              <a:t>Koppen</a:t>
            </a:r>
            <a:r>
              <a:rPr lang="de-DE" i="1" dirty="0"/>
              <a:t>wind</a:t>
            </a:r>
          </a:p>
          <a:p>
            <a:pPr algn="ctr"/>
            <a:r>
              <a:rPr lang="de-DE" dirty="0"/>
              <a:t>Waldsch</a:t>
            </a:r>
            <a:r>
              <a:rPr lang="de-DE" i="1" dirty="0"/>
              <a:t>wind</a:t>
            </a:r>
          </a:p>
          <a:p>
            <a:endParaRPr lang="de-DE" dirty="0"/>
          </a:p>
        </p:txBody>
      </p:sp>
    </p:spTree>
    <p:extLst>
      <p:ext uri="{BB962C8B-B14F-4D97-AF65-F5344CB8AC3E}">
        <p14:creationId xmlns:p14="http://schemas.microsoft.com/office/powerpoint/2010/main" val="177947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linds(horizont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linds(horizont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blinds(horizontal)">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blinds(horizontal)">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blinds(horizontal)">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blinds(horizontal)">
                                      <p:cBhvr>
                                        <p:cTn id="4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Main-</a:t>
            </a:r>
            <a:r>
              <a:rPr lang="de-DE" dirty="0" err="1"/>
              <a:t>Regnitzwenden</a:t>
            </a:r>
            <a:endParaRPr lang="de-DE" dirty="0"/>
          </a:p>
        </p:txBody>
      </p:sp>
      <p:sp>
        <p:nvSpPr>
          <p:cNvPr id="3" name="Inhaltsplatzhalter 2"/>
          <p:cNvSpPr>
            <a:spLocks noGrp="1"/>
          </p:cNvSpPr>
          <p:nvPr>
            <p:ph sz="quarter" idx="1"/>
          </p:nvPr>
        </p:nvSpPr>
        <p:spPr/>
        <p:txBody>
          <a:bodyPr>
            <a:noAutofit/>
          </a:bodyPr>
          <a:lstStyle/>
          <a:p>
            <a:pPr algn="ctr"/>
            <a:r>
              <a:rPr lang="de-DE" sz="2200" dirty="0"/>
              <a:t>Das Gebiet zwischen Main und Regnitz nannte man im Mittelalter </a:t>
            </a:r>
            <a:r>
              <a:rPr lang="de-DE" sz="2200" b="1" i="1" dirty="0" err="1"/>
              <a:t>terra</a:t>
            </a:r>
            <a:r>
              <a:rPr lang="de-DE" sz="2200" b="1" i="1" dirty="0"/>
              <a:t> </a:t>
            </a:r>
            <a:r>
              <a:rPr lang="de-DE" sz="2200" b="1" i="1" dirty="0" err="1"/>
              <a:t>sclavorum</a:t>
            </a:r>
            <a:r>
              <a:rPr lang="de-DE" sz="2200" dirty="0"/>
              <a:t>.  </a:t>
            </a:r>
          </a:p>
          <a:p>
            <a:pPr algn="ctr"/>
            <a:r>
              <a:rPr lang="de-DE" sz="2200" dirty="0"/>
              <a:t>Um 793/794 befahl Karl der Große dem Würzburger Bischof </a:t>
            </a:r>
            <a:r>
              <a:rPr lang="de-DE" sz="2200" dirty="0" err="1"/>
              <a:t>Berowelf</a:t>
            </a:r>
            <a:r>
              <a:rPr lang="de-DE" sz="2200" dirty="0"/>
              <a:t> (769-794), </a:t>
            </a:r>
          </a:p>
          <a:p>
            <a:pPr algn="just"/>
            <a:r>
              <a:rPr lang="de-DE" sz="2200" i="1" dirty="0"/>
              <a:t>„</a:t>
            </a:r>
            <a:r>
              <a:rPr lang="de-DE" sz="2200" i="1" dirty="0" err="1"/>
              <a:t>daß</a:t>
            </a:r>
            <a:r>
              <a:rPr lang="de-DE" sz="2200" i="1" dirty="0"/>
              <a:t> in dem Lande der Slaven („</a:t>
            </a:r>
            <a:r>
              <a:rPr lang="de-DE" sz="2200" b="1" i="1" dirty="0" err="1"/>
              <a:t>terra</a:t>
            </a:r>
            <a:r>
              <a:rPr lang="de-DE" sz="2200" b="1" i="1" dirty="0"/>
              <a:t> </a:t>
            </a:r>
            <a:r>
              <a:rPr lang="de-DE" sz="2200" b="1" i="1" dirty="0" err="1"/>
              <a:t>sclavorum</a:t>
            </a:r>
            <a:r>
              <a:rPr lang="de-DE" sz="2200" i="1" dirty="0"/>
              <a:t>“), welche sitzen zwischen dem Maine und der Regnitz, und </a:t>
            </a:r>
            <a:r>
              <a:rPr lang="de-DE" sz="2200" b="1" i="1" dirty="0"/>
              <a:t>Main- und </a:t>
            </a:r>
            <a:r>
              <a:rPr lang="de-DE" sz="2200" b="1" i="1" dirty="0" err="1"/>
              <a:t>Regnitzwenden</a:t>
            </a:r>
            <a:r>
              <a:rPr lang="de-DE" sz="2200" i="1" dirty="0"/>
              <a:t> genannt werden, mit Beihilfe der Grafen, welche über dieselben Slaven gesetzt seien, dort wie in den übrigen christlichen Orten Kirchen erbauet werden.“</a:t>
            </a:r>
            <a:r>
              <a:rPr lang="de-DE" sz="2200" dirty="0"/>
              <a:t> </a:t>
            </a:r>
          </a:p>
          <a:p>
            <a:pPr algn="just"/>
            <a:endParaRPr lang="de-DE" sz="2200" dirty="0"/>
          </a:p>
          <a:p>
            <a:pPr algn="ctr"/>
            <a:r>
              <a:rPr lang="de-DE" sz="2200" dirty="0"/>
              <a:t>Bonifatius: Die Wenden sind der „</a:t>
            </a:r>
            <a:r>
              <a:rPr lang="de-DE" sz="2200" i="1" dirty="0" err="1"/>
              <a:t>häßlichste</a:t>
            </a:r>
            <a:r>
              <a:rPr lang="de-DE" sz="2200" i="1" dirty="0"/>
              <a:t> und geringste Menschenschlag“.</a:t>
            </a:r>
            <a:r>
              <a:rPr lang="de-DE" sz="2200" dirty="0"/>
              <a:t> </a:t>
            </a:r>
          </a:p>
        </p:txBody>
      </p:sp>
    </p:spTree>
    <p:extLst>
      <p:ext uri="{BB962C8B-B14F-4D97-AF65-F5344CB8AC3E}">
        <p14:creationId xmlns:p14="http://schemas.microsoft.com/office/powerpoint/2010/main" val="193331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13360"/>
            <a:ext cx="8534400" cy="916432"/>
          </a:xfrm>
        </p:spPr>
        <p:txBody>
          <a:bodyPr>
            <a:normAutofit fontScale="90000"/>
          </a:bodyPr>
          <a:lstStyle/>
          <a:p>
            <a:r>
              <a:rPr lang="de-DE" dirty="0"/>
              <a:t>Wendenorte und Namen mit der slawischen Endung </a:t>
            </a:r>
            <a:r>
              <a:rPr lang="de-DE" i="1" dirty="0"/>
              <a:t>-</a:t>
            </a:r>
            <a:r>
              <a:rPr lang="de-DE" i="1" dirty="0" err="1"/>
              <a:t>itz</a:t>
            </a:r>
            <a:endParaRPr lang="de-DE" i="1" dirty="0"/>
          </a:p>
        </p:txBody>
      </p:sp>
      <p:sp>
        <p:nvSpPr>
          <p:cNvPr id="3" name="Inhaltsplatzhalter 2"/>
          <p:cNvSpPr>
            <a:spLocks noGrp="1"/>
          </p:cNvSpPr>
          <p:nvPr>
            <p:ph sz="quarter" idx="1"/>
          </p:nvPr>
        </p:nvSpPr>
        <p:spPr/>
        <p:txBody>
          <a:bodyPr>
            <a:normAutofit fontScale="85000" lnSpcReduction="20000"/>
          </a:bodyPr>
          <a:lstStyle/>
          <a:p>
            <a:r>
              <a:rPr lang="de-DE" dirty="0"/>
              <a:t>Orts- und Flurnamen mit </a:t>
            </a:r>
            <a:r>
              <a:rPr lang="de-DE" i="1" dirty="0"/>
              <a:t>-</a:t>
            </a:r>
            <a:r>
              <a:rPr lang="de-DE" i="1" dirty="0" err="1"/>
              <a:t>itz</a:t>
            </a:r>
            <a:r>
              <a:rPr lang="de-DE" dirty="0"/>
              <a:t>:</a:t>
            </a:r>
          </a:p>
          <a:p>
            <a:endParaRPr lang="de-DE" dirty="0"/>
          </a:p>
          <a:p>
            <a:r>
              <a:rPr lang="de-DE" dirty="0" err="1"/>
              <a:t>Zeil</a:t>
            </a:r>
            <a:r>
              <a:rPr lang="de-DE" i="1" dirty="0" err="1"/>
              <a:t>itz</a:t>
            </a:r>
            <a:r>
              <a:rPr lang="de-DE" dirty="0"/>
              <a:t>-heim</a:t>
            </a:r>
          </a:p>
          <a:p>
            <a:r>
              <a:rPr lang="de-DE" dirty="0" err="1"/>
              <a:t>Kol</a:t>
            </a:r>
            <a:r>
              <a:rPr lang="de-DE" i="1" dirty="0" err="1"/>
              <a:t>itz</a:t>
            </a:r>
            <a:r>
              <a:rPr lang="de-DE" dirty="0"/>
              <a:t>-heim</a:t>
            </a:r>
          </a:p>
          <a:p>
            <a:r>
              <a:rPr lang="de-DE" dirty="0" err="1"/>
              <a:t>Al</a:t>
            </a:r>
            <a:r>
              <a:rPr lang="de-DE" i="1" dirty="0" err="1"/>
              <a:t>itz</a:t>
            </a:r>
            <a:r>
              <a:rPr lang="de-DE" dirty="0"/>
              <a:t>-heim</a:t>
            </a:r>
          </a:p>
          <a:p>
            <a:r>
              <a:rPr lang="de-DE" dirty="0" err="1"/>
              <a:t>Vögn</a:t>
            </a:r>
            <a:r>
              <a:rPr lang="de-DE" i="1" dirty="0" err="1"/>
              <a:t>itz</a:t>
            </a:r>
            <a:endParaRPr lang="de-DE" i="1" dirty="0"/>
          </a:p>
          <a:p>
            <a:r>
              <a:rPr lang="de-DE" dirty="0" err="1"/>
              <a:t>Segn</a:t>
            </a:r>
            <a:r>
              <a:rPr lang="de-DE" i="1" dirty="0" err="1"/>
              <a:t>itz</a:t>
            </a:r>
            <a:endParaRPr lang="de-DE" i="1" dirty="0"/>
          </a:p>
          <a:p>
            <a:r>
              <a:rPr lang="de-DE" dirty="0"/>
              <a:t>Gauw</a:t>
            </a:r>
            <a:r>
              <a:rPr lang="de-DE" i="1" dirty="0"/>
              <a:t>itz</a:t>
            </a:r>
            <a:r>
              <a:rPr lang="de-DE" dirty="0"/>
              <a:t>en</a:t>
            </a:r>
          </a:p>
          <a:p>
            <a:r>
              <a:rPr lang="de-DE" dirty="0" err="1"/>
              <a:t>Hellm</a:t>
            </a:r>
            <a:r>
              <a:rPr lang="de-DE" i="1" dirty="0" err="1"/>
              <a:t>itz</a:t>
            </a:r>
            <a:r>
              <a:rPr lang="de-DE" dirty="0"/>
              <a:t>-heim</a:t>
            </a:r>
          </a:p>
          <a:p>
            <a:r>
              <a:rPr lang="de-DE" dirty="0" err="1"/>
              <a:t>Dürn</a:t>
            </a:r>
            <a:r>
              <a:rPr lang="de-DE" i="1" dirty="0" err="1"/>
              <a:t>itz</a:t>
            </a:r>
            <a:endParaRPr lang="de-DE" i="1" dirty="0"/>
          </a:p>
          <a:p>
            <a:r>
              <a:rPr lang="de-DE" dirty="0" err="1"/>
              <a:t>Erl</a:t>
            </a:r>
            <a:r>
              <a:rPr lang="de-DE" i="1" dirty="0" err="1"/>
              <a:t>itz</a:t>
            </a:r>
            <a:r>
              <a:rPr lang="de-DE" dirty="0"/>
              <a:t>-hausen</a:t>
            </a:r>
          </a:p>
          <a:p>
            <a:r>
              <a:rPr lang="de-DE" dirty="0" err="1"/>
              <a:t>Bern</a:t>
            </a:r>
            <a:r>
              <a:rPr lang="de-DE" i="1" dirty="0" err="1"/>
              <a:t>itz</a:t>
            </a:r>
            <a:endParaRPr lang="de-DE" i="1" dirty="0"/>
          </a:p>
        </p:txBody>
      </p:sp>
      <p:pic>
        <p:nvPicPr>
          <p:cNvPr id="1025" name="Bild 309" descr="Beschreibung: Beschreibung: Skelett wendische 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48940" y="1994535"/>
            <a:ext cx="5562600" cy="424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feld 4"/>
          <p:cNvSpPr txBox="1"/>
          <p:nvPr/>
        </p:nvSpPr>
        <p:spPr>
          <a:xfrm>
            <a:off x="5110480" y="3097609"/>
            <a:ext cx="1371600" cy="230832"/>
          </a:xfrm>
          <a:prstGeom prst="rect">
            <a:avLst/>
          </a:prstGeom>
          <a:noFill/>
        </p:spPr>
        <p:txBody>
          <a:bodyPr wrap="square" rtlCol="0">
            <a:spAutoFit/>
          </a:bodyPr>
          <a:lstStyle/>
          <a:p>
            <a:r>
              <a:rPr lang="de-DE" sz="900" dirty="0" err="1">
                <a:solidFill>
                  <a:srgbClr val="FFFF00"/>
                </a:solidFill>
              </a:rPr>
              <a:t>Frankenwin</a:t>
            </a:r>
            <a:r>
              <a:rPr lang="de-DE" sz="900" dirty="0">
                <a:solidFill>
                  <a:srgbClr val="FFFF00"/>
                </a:solidFill>
              </a:rPr>
              <a:t>(d)heim</a:t>
            </a:r>
          </a:p>
        </p:txBody>
      </p:sp>
    </p:spTree>
    <p:extLst>
      <p:ext uri="{BB962C8B-B14F-4D97-AF65-F5344CB8AC3E}">
        <p14:creationId xmlns:p14="http://schemas.microsoft.com/office/powerpoint/2010/main" val="224480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a:t>
            </a:r>
            <a:r>
              <a:rPr lang="de-DE" dirty="0" err="1"/>
              <a:t>Wendenmark</a:t>
            </a:r>
            <a:r>
              <a:rPr lang="de-DE" dirty="0"/>
              <a:t> und die Terra </a:t>
            </a:r>
            <a:r>
              <a:rPr lang="de-DE" dirty="0" err="1"/>
              <a:t>Sclavorum</a:t>
            </a:r>
            <a:endParaRPr lang="de-DE" dirty="0"/>
          </a:p>
        </p:txBody>
      </p:sp>
      <p:pic>
        <p:nvPicPr>
          <p:cNvPr id="4" name="Inhaltsplatzhalter 3"/>
          <p:cNvPicPr>
            <a:picLocks noGrp="1"/>
          </p:cNvPicPr>
          <p:nvPr>
            <p:ph sz="quarter" idx="1"/>
          </p:nvPr>
        </p:nvPicPr>
        <p:blipFill>
          <a:blip r:embed="rId3">
            <a:extLst>
              <a:ext uri="{28A0092B-C50C-407E-A947-70E740481C1C}">
                <a14:useLocalDpi xmlns:a14="http://schemas.microsoft.com/office/drawing/2010/main" val="0"/>
              </a:ext>
            </a:extLst>
          </a:blip>
          <a:srcRect t="25946" b="25946"/>
          <a:stretch>
            <a:fillRect/>
          </a:stretch>
        </p:blipFill>
        <p:spPr>
          <a:xfrm>
            <a:off x="331914" y="1584960"/>
            <a:ext cx="8504238" cy="4572000"/>
          </a:xfrm>
          <a:prstGeom prst="rect">
            <a:avLst/>
          </a:prstGeom>
          <a:extLst>
            <a:ext uri="{FAA26D3D-D897-4be2-8F04-BA451C77F1D7}">
              <ma14:placeholderFlag xmlns="" xmlns:ma14="http://schemas.microsoft.com/office/mac/drawingml/2011/main"/>
            </a:ext>
          </a:extLst>
        </p:spPr>
      </p:pic>
      <p:sp>
        <p:nvSpPr>
          <p:cNvPr id="5" name="Rahmen 4"/>
          <p:cNvSpPr/>
          <p:nvPr/>
        </p:nvSpPr>
        <p:spPr>
          <a:xfrm>
            <a:off x="5354320" y="4368800"/>
            <a:ext cx="3637280" cy="1730375"/>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3" name="Rahmen 2"/>
          <p:cNvSpPr/>
          <p:nvPr/>
        </p:nvSpPr>
        <p:spPr>
          <a:xfrm>
            <a:off x="2712720" y="4013200"/>
            <a:ext cx="1879600" cy="178816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6" name="Textfeld 5"/>
          <p:cNvSpPr txBox="1"/>
          <p:nvPr/>
        </p:nvSpPr>
        <p:spPr>
          <a:xfrm>
            <a:off x="2712720" y="3928348"/>
            <a:ext cx="1910080" cy="369332"/>
          </a:xfrm>
          <a:prstGeom prst="rect">
            <a:avLst/>
          </a:prstGeom>
          <a:noFill/>
        </p:spPr>
        <p:txBody>
          <a:bodyPr wrap="square" rtlCol="0">
            <a:spAutoFit/>
          </a:bodyPr>
          <a:lstStyle/>
          <a:p>
            <a:r>
              <a:rPr lang="de-DE" b="1" dirty="0" err="1">
                <a:solidFill>
                  <a:srgbClr val="0000FF"/>
                </a:solidFill>
              </a:rPr>
              <a:t>Winido</a:t>
            </a:r>
            <a:r>
              <a:rPr lang="de-DE" b="1" dirty="0">
                <a:solidFill>
                  <a:srgbClr val="0000FF"/>
                </a:solidFill>
              </a:rPr>
              <a:t> </a:t>
            </a:r>
            <a:r>
              <a:rPr lang="de-DE" b="1" dirty="0" err="1">
                <a:solidFill>
                  <a:srgbClr val="0000FF"/>
                </a:solidFill>
              </a:rPr>
              <a:t>marca</a:t>
            </a:r>
            <a:endParaRPr lang="de-DE" b="1" dirty="0">
              <a:solidFill>
                <a:srgbClr val="0000FF"/>
              </a:solidFill>
            </a:endParaRPr>
          </a:p>
        </p:txBody>
      </p:sp>
    </p:spTree>
    <p:extLst>
      <p:ext uri="{BB962C8B-B14F-4D97-AF65-F5344CB8AC3E}">
        <p14:creationId xmlns:p14="http://schemas.microsoft.com/office/powerpoint/2010/main" val="172360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3"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03200"/>
            <a:ext cx="8534400" cy="896112"/>
          </a:xfrm>
        </p:spPr>
        <p:txBody>
          <a:bodyPr>
            <a:normAutofit fontScale="90000"/>
          </a:bodyPr>
          <a:lstStyle/>
          <a:p>
            <a:r>
              <a:rPr lang="de-DE" dirty="0"/>
              <a:t>Die Ostgrenze des Frankenreichs gegen die Slawen im 8. Jahrhundert</a:t>
            </a:r>
          </a:p>
        </p:txBody>
      </p:sp>
      <p:pic>
        <p:nvPicPr>
          <p:cNvPr id="4" name="Inhaltsplatzhalter 3" descr="Ostgrenze Arnold.png"/>
          <p:cNvPicPr>
            <a:picLocks noGrp="1" noChangeAspect="1"/>
          </p:cNvPicPr>
          <p:nvPr>
            <p:ph sz="quarter" idx="1"/>
          </p:nvPr>
        </p:nvPicPr>
        <p:blipFill>
          <a:blip r:embed="rId3">
            <a:extLst>
              <a:ext uri="{28A0092B-C50C-407E-A947-70E740481C1C}">
                <a14:useLocalDpi xmlns:a14="http://schemas.microsoft.com/office/drawing/2010/main" val="0"/>
              </a:ext>
            </a:extLst>
          </a:blip>
          <a:srcRect l="-10768" r="-10768"/>
          <a:stretch>
            <a:fillRect/>
          </a:stretch>
        </p:blipFill>
        <p:spPr/>
      </p:pic>
    </p:spTree>
    <p:extLst>
      <p:ext uri="{BB962C8B-B14F-4D97-AF65-F5344CB8AC3E}">
        <p14:creationId xmlns:p14="http://schemas.microsoft.com/office/powerpoint/2010/main" val="362699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der bisherige Stand der Forschung</a:t>
            </a:r>
          </a:p>
        </p:txBody>
      </p:sp>
      <p:sp>
        <p:nvSpPr>
          <p:cNvPr id="3" name="Inhaltsplatzhalter 2"/>
          <p:cNvSpPr>
            <a:spLocks noGrp="1"/>
          </p:cNvSpPr>
          <p:nvPr>
            <p:ph sz="quarter" idx="1"/>
          </p:nvPr>
        </p:nvSpPr>
        <p:spPr/>
        <p:txBody>
          <a:bodyPr>
            <a:normAutofit/>
          </a:bodyPr>
          <a:lstStyle/>
          <a:p>
            <a:pPr algn="ctr"/>
            <a:r>
              <a:rPr lang="de-DE" dirty="0"/>
              <a:t>Schwarz leitet den Ortsnamen von mhd. </a:t>
            </a:r>
            <a:r>
              <a:rPr lang="de-DE" b="1" i="1" dirty="0" err="1"/>
              <a:t>sez</a:t>
            </a:r>
            <a:r>
              <a:rPr lang="de-DE" dirty="0"/>
              <a:t> „Sitz, Wohnsitz“ ab, ist sich aber bezüglich des ersten Teils des Namens nicht ganz sicher: </a:t>
            </a:r>
          </a:p>
          <a:p>
            <a:pPr algn="ctr"/>
            <a:r>
              <a:rPr lang="de-DE" i="1" dirty="0"/>
              <a:t>„Häufig erscheint am </a:t>
            </a:r>
            <a:r>
              <a:rPr lang="de-DE" i="1" dirty="0" err="1"/>
              <a:t>Obermain</a:t>
            </a:r>
            <a:r>
              <a:rPr lang="de-DE" i="1" dirty="0"/>
              <a:t> </a:t>
            </a:r>
            <a:r>
              <a:rPr lang="de-DE" b="1" i="1" dirty="0" err="1"/>
              <a:t>Neuses</a:t>
            </a:r>
            <a:r>
              <a:rPr lang="de-DE" i="1" dirty="0"/>
              <a:t>, dem in der Oberpfalz mehrere </a:t>
            </a:r>
            <a:r>
              <a:rPr lang="de-DE" b="1" i="1" dirty="0" err="1"/>
              <a:t>Niesaß</a:t>
            </a:r>
            <a:r>
              <a:rPr lang="de-DE" i="1" dirty="0"/>
              <a:t> gegenüberstehen ...</a:t>
            </a:r>
          </a:p>
          <a:p>
            <a:pPr algn="ctr"/>
            <a:r>
              <a:rPr lang="de-DE" i="1" dirty="0"/>
              <a:t> Wie das auffallende </a:t>
            </a:r>
            <a:r>
              <a:rPr lang="de-DE" b="1" i="1" dirty="0"/>
              <a:t>Nie-</a:t>
            </a:r>
            <a:r>
              <a:rPr lang="de-DE" i="1" dirty="0"/>
              <a:t> zu erklären ist, bedarf der Aufhellung.“</a:t>
            </a:r>
            <a:r>
              <a:rPr lang="de-DE" dirty="0"/>
              <a:t> </a:t>
            </a:r>
          </a:p>
          <a:p>
            <a:pPr algn="ctr"/>
            <a:r>
              <a:rPr lang="de-DE" sz="2800" cap="all" dirty="0"/>
              <a:t>GWB: SITZ</a:t>
            </a:r>
            <a:r>
              <a:rPr lang="de-DE" sz="2800" dirty="0"/>
              <a:t>, </a:t>
            </a:r>
            <a:r>
              <a:rPr lang="de-DE" sz="2800" i="1" dirty="0"/>
              <a:t>m.</a:t>
            </a:r>
            <a:r>
              <a:rPr lang="de-DE" sz="2800" dirty="0"/>
              <a:t> , </a:t>
            </a:r>
            <a:r>
              <a:rPr lang="de-DE" sz="2800" i="1" dirty="0"/>
              <a:t>mhd.</a:t>
            </a:r>
            <a:r>
              <a:rPr lang="de-DE" sz="2800" dirty="0"/>
              <a:t> </a:t>
            </a:r>
            <a:r>
              <a:rPr lang="de-DE" sz="2800" dirty="0" err="1"/>
              <a:t>siz</a:t>
            </a:r>
            <a:r>
              <a:rPr lang="de-DE" sz="2800" dirty="0"/>
              <a:t> ...</a:t>
            </a:r>
            <a:r>
              <a:rPr lang="de-DE" sz="2800" i="1" dirty="0"/>
              <a:t> </a:t>
            </a:r>
            <a:r>
              <a:rPr lang="de-DE" sz="2800" b="1" i="1" dirty="0"/>
              <a:t>das </a:t>
            </a:r>
            <a:r>
              <a:rPr lang="de-DE" sz="2800" b="1" i="1" dirty="0" err="1"/>
              <a:t>wort</a:t>
            </a:r>
            <a:r>
              <a:rPr lang="de-DE" sz="2800" b="1" i="1" dirty="0"/>
              <a:t> tritt erst im mhd. auf ...</a:t>
            </a:r>
            <a:endParaRPr lang="de-DE" dirty="0"/>
          </a:p>
        </p:txBody>
      </p:sp>
    </p:spTree>
    <p:extLst>
      <p:ext uri="{BB962C8B-B14F-4D97-AF65-F5344CB8AC3E}">
        <p14:creationId xmlns:p14="http://schemas.microsoft.com/office/powerpoint/2010/main" val="249080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Neue, alte und andere Sitze?</a:t>
            </a:r>
          </a:p>
        </p:txBody>
      </p:sp>
      <p:sp>
        <p:nvSpPr>
          <p:cNvPr id="3" name="Inhaltsplatzhalter 2"/>
          <p:cNvSpPr>
            <a:spLocks noGrp="1"/>
          </p:cNvSpPr>
          <p:nvPr>
            <p:ph sz="quarter" idx="1"/>
          </p:nvPr>
        </p:nvSpPr>
        <p:spPr/>
        <p:txBody>
          <a:bodyPr>
            <a:normAutofit lnSpcReduction="10000"/>
          </a:bodyPr>
          <a:lstStyle/>
          <a:p>
            <a:pPr algn="ctr"/>
            <a:r>
              <a:rPr lang="de-DE" dirty="0"/>
              <a:t>These: Wenn in </a:t>
            </a:r>
            <a:r>
              <a:rPr lang="de-DE" i="1" dirty="0" err="1"/>
              <a:t>Neuses</a:t>
            </a:r>
            <a:r>
              <a:rPr lang="de-DE" dirty="0"/>
              <a:t> und </a:t>
            </a:r>
            <a:r>
              <a:rPr lang="de-DE" i="1" dirty="0" err="1"/>
              <a:t>Neusetz</a:t>
            </a:r>
            <a:r>
              <a:rPr lang="de-DE" dirty="0"/>
              <a:t> tatsächlich das deutsche „Sitz“ oder „Setz“ im Sinne einer Siedlung stecken sollte, müsste es auch Ortsnamen geben wie </a:t>
            </a:r>
          </a:p>
          <a:p>
            <a:pPr algn="ctr"/>
            <a:r>
              <a:rPr lang="de-DE" i="1" dirty="0" err="1"/>
              <a:t>Ses</a:t>
            </a:r>
            <a:r>
              <a:rPr lang="de-DE" i="1" dirty="0"/>
              <a:t>, </a:t>
            </a:r>
            <a:r>
              <a:rPr lang="de-DE" i="1" dirty="0" err="1"/>
              <a:t>Seß</a:t>
            </a:r>
            <a:r>
              <a:rPr lang="de-DE" i="1" dirty="0"/>
              <a:t>, Setz </a:t>
            </a:r>
            <a:r>
              <a:rPr lang="de-DE" dirty="0"/>
              <a:t>oder </a:t>
            </a:r>
            <a:r>
              <a:rPr lang="de-DE" i="1" dirty="0"/>
              <a:t>Sitz</a:t>
            </a:r>
            <a:r>
              <a:rPr lang="de-DE" dirty="0"/>
              <a:t>, </a:t>
            </a:r>
          </a:p>
          <a:p>
            <a:pPr algn="ctr"/>
            <a:r>
              <a:rPr lang="de-DE" i="1" dirty="0" err="1"/>
              <a:t>Oberses</a:t>
            </a:r>
            <a:r>
              <a:rPr lang="de-DE" i="1" dirty="0"/>
              <a:t>, </a:t>
            </a:r>
            <a:r>
              <a:rPr lang="de-DE" i="1" dirty="0" err="1"/>
              <a:t>Obersetz</a:t>
            </a:r>
            <a:r>
              <a:rPr lang="de-DE" i="1" dirty="0"/>
              <a:t> </a:t>
            </a:r>
            <a:r>
              <a:rPr lang="de-DE" dirty="0"/>
              <a:t>und </a:t>
            </a:r>
            <a:r>
              <a:rPr lang="de-DE" i="1" dirty="0" err="1"/>
              <a:t>Obersitz</a:t>
            </a:r>
            <a:r>
              <a:rPr lang="de-DE" dirty="0"/>
              <a:t>, </a:t>
            </a:r>
          </a:p>
          <a:p>
            <a:pPr algn="ctr"/>
            <a:r>
              <a:rPr lang="de-DE" i="1" dirty="0" err="1"/>
              <a:t>Mittelses</a:t>
            </a:r>
            <a:r>
              <a:rPr lang="de-DE" i="1" dirty="0"/>
              <a:t>, Mittelsetz</a:t>
            </a:r>
            <a:r>
              <a:rPr lang="de-DE" dirty="0"/>
              <a:t> und </a:t>
            </a:r>
            <a:r>
              <a:rPr lang="de-DE" i="1" dirty="0"/>
              <a:t>Mittelsitz</a:t>
            </a:r>
            <a:r>
              <a:rPr lang="de-DE" dirty="0"/>
              <a:t>, </a:t>
            </a:r>
          </a:p>
          <a:p>
            <a:pPr algn="ctr"/>
            <a:r>
              <a:rPr lang="de-DE" i="1" dirty="0" err="1"/>
              <a:t>Unterses</a:t>
            </a:r>
            <a:r>
              <a:rPr lang="de-DE" i="1" dirty="0"/>
              <a:t>, Untersetz</a:t>
            </a:r>
            <a:r>
              <a:rPr lang="de-DE" dirty="0"/>
              <a:t> und </a:t>
            </a:r>
            <a:r>
              <a:rPr lang="de-DE" i="1" dirty="0"/>
              <a:t>Untersitz</a:t>
            </a:r>
            <a:r>
              <a:rPr lang="de-DE" dirty="0"/>
              <a:t>,</a:t>
            </a:r>
          </a:p>
          <a:p>
            <a:pPr algn="ctr"/>
            <a:r>
              <a:rPr lang="de-DE" i="1" dirty="0" err="1"/>
              <a:t>Altses</a:t>
            </a:r>
            <a:r>
              <a:rPr lang="de-DE" i="1" dirty="0"/>
              <a:t>, </a:t>
            </a:r>
            <a:r>
              <a:rPr lang="de-DE" i="1" dirty="0" err="1"/>
              <a:t>Altsetz</a:t>
            </a:r>
            <a:r>
              <a:rPr lang="de-DE" dirty="0"/>
              <a:t> und </a:t>
            </a:r>
            <a:r>
              <a:rPr lang="de-DE" i="1" dirty="0"/>
              <a:t>Altsitz</a:t>
            </a:r>
            <a:r>
              <a:rPr lang="de-DE" dirty="0"/>
              <a:t>. </a:t>
            </a:r>
          </a:p>
          <a:p>
            <a:pPr algn="ctr"/>
            <a:r>
              <a:rPr lang="de-DE" dirty="0"/>
              <a:t>Gibt es sie nicht, liegt sehr wahrscheinlich eine andere Bedeutung zu Grunde.</a:t>
            </a:r>
          </a:p>
          <a:p>
            <a:endParaRPr lang="de-DE" dirty="0"/>
          </a:p>
        </p:txBody>
      </p:sp>
    </p:spTree>
    <p:extLst>
      <p:ext uri="{BB962C8B-B14F-4D97-AF65-F5344CB8AC3E}">
        <p14:creationId xmlns:p14="http://schemas.microsoft.com/office/powerpoint/2010/main" val="190866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Ortsnamen mit „Sitz“ oder „Setz“</a:t>
            </a:r>
          </a:p>
        </p:txBody>
      </p:sp>
      <p:pic>
        <p:nvPicPr>
          <p:cNvPr id="8" name="Inhaltsplatzhalter 7" descr="Untersitz.png"/>
          <p:cNvPicPr>
            <a:picLocks noGrp="1" noChangeAspect="1"/>
          </p:cNvPicPr>
          <p:nvPr>
            <p:ph sz="quarter" idx="1"/>
          </p:nvPr>
        </p:nvPicPr>
        <p:blipFill rotWithShape="1">
          <a:blip r:embed="rId2" cstate="email">
            <a:extLst>
              <a:ext uri="{28A0092B-C50C-407E-A947-70E740481C1C}">
                <a14:useLocalDpi xmlns:a14="http://schemas.microsoft.com/office/drawing/2010/main" val="0"/>
              </a:ext>
            </a:extLst>
          </a:blip>
          <a:srcRect t="901" b="-3832"/>
          <a:stretch/>
        </p:blipFill>
        <p:spPr>
          <a:xfrm>
            <a:off x="5287029" y="1801563"/>
            <a:ext cx="3278549" cy="925394"/>
          </a:xfrm>
        </p:spPr>
      </p:pic>
      <p:pic>
        <p:nvPicPr>
          <p:cNvPr id="9" name="Bild 8" descr="Sitz.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93819" y="1801563"/>
            <a:ext cx="3279958" cy="974616"/>
          </a:xfrm>
          <a:prstGeom prst="rect">
            <a:avLst/>
          </a:prstGeom>
        </p:spPr>
      </p:pic>
      <p:pic>
        <p:nvPicPr>
          <p:cNvPr id="10" name="Bild 9" descr="Setz.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93819" y="3069465"/>
            <a:ext cx="3279958" cy="910407"/>
          </a:xfrm>
          <a:prstGeom prst="rect">
            <a:avLst/>
          </a:prstGeom>
        </p:spPr>
      </p:pic>
      <p:pic>
        <p:nvPicPr>
          <p:cNvPr id="11" name="Bild 10" descr="Altsitz.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93819" y="4265308"/>
            <a:ext cx="3279958" cy="916459"/>
          </a:xfrm>
          <a:prstGeom prst="rect">
            <a:avLst/>
          </a:prstGeom>
        </p:spPr>
      </p:pic>
      <p:pic>
        <p:nvPicPr>
          <p:cNvPr id="12" name="Bild 11" descr="Altsetz.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93819" y="5352010"/>
            <a:ext cx="3279958" cy="942376"/>
          </a:xfrm>
          <a:prstGeom prst="rect">
            <a:avLst/>
          </a:prstGeom>
        </p:spPr>
      </p:pic>
      <p:pic>
        <p:nvPicPr>
          <p:cNvPr id="14" name="Bild 13" descr="Untersetz.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287028" y="3069465"/>
            <a:ext cx="3288395" cy="928126"/>
          </a:xfrm>
          <a:prstGeom prst="rect">
            <a:avLst/>
          </a:prstGeom>
        </p:spPr>
      </p:pic>
      <p:pic>
        <p:nvPicPr>
          <p:cNvPr id="16" name="Bild 15" descr="Obersetz.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287028" y="4265307"/>
            <a:ext cx="3339848" cy="916459"/>
          </a:xfrm>
          <a:prstGeom prst="rect">
            <a:avLst/>
          </a:prstGeom>
        </p:spPr>
      </p:pic>
      <p:pic>
        <p:nvPicPr>
          <p:cNvPr id="17" name="Bild 16" descr="Obersitz.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295493" y="5352010"/>
            <a:ext cx="3331383" cy="928824"/>
          </a:xfrm>
          <a:prstGeom prst="rect">
            <a:avLst/>
          </a:prstGeom>
        </p:spPr>
      </p:pic>
    </p:spTree>
    <p:extLst>
      <p:ext uri="{BB962C8B-B14F-4D97-AF65-F5344CB8AC3E}">
        <p14:creationId xmlns:p14="http://schemas.microsoft.com/office/powerpoint/2010/main" val="14412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ppt_y</p:attrName>
                                        </p:attrNameLst>
                                      </p:cBhvr>
                                      <p:tavLst>
                                        <p:tav tm="0">
                                          <p:val>
                                            <p:strVal val="#ppt_y+#ppt_h*1.125000"/>
                                          </p:val>
                                        </p:tav>
                                        <p:tav tm="100000">
                                          <p:val>
                                            <p:strVal val="#ppt_y"/>
                                          </p:val>
                                        </p:tav>
                                      </p:tavLst>
                                    </p:anim>
                                    <p:animEffect transition="in" filter="wipe(up)">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horizontal)">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Ortsnamen mit „Dorf“</a:t>
            </a:r>
          </a:p>
        </p:txBody>
      </p:sp>
      <p:pic>
        <p:nvPicPr>
          <p:cNvPr id="4" name="Inhaltsplatzhalter 3" descr="Dorf.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t="2667" b="2667"/>
          <a:stretch>
            <a:fillRect/>
          </a:stretch>
        </p:blipFill>
        <p:spPr>
          <a:xfrm>
            <a:off x="301752" y="1415288"/>
            <a:ext cx="3238933" cy="1741362"/>
          </a:xfrm>
        </p:spPr>
      </p:pic>
      <p:pic>
        <p:nvPicPr>
          <p:cNvPr id="6" name="Bild 5" descr="Oberdorf.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1752" y="3161244"/>
            <a:ext cx="3238933" cy="1269848"/>
          </a:xfrm>
          <a:prstGeom prst="rect">
            <a:avLst/>
          </a:prstGeom>
        </p:spPr>
      </p:pic>
      <p:pic>
        <p:nvPicPr>
          <p:cNvPr id="8" name="Bild 7" descr="Mitteldorf.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1752" y="4431092"/>
            <a:ext cx="3238933" cy="977440"/>
          </a:xfrm>
          <a:prstGeom prst="rect">
            <a:avLst/>
          </a:prstGeom>
        </p:spPr>
      </p:pic>
      <p:pic>
        <p:nvPicPr>
          <p:cNvPr id="9" name="Bild 8" descr="Unterdorf.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703917" y="2692558"/>
            <a:ext cx="1789595" cy="1299238"/>
          </a:xfrm>
          <a:prstGeom prst="rect">
            <a:avLst/>
          </a:prstGeom>
        </p:spPr>
      </p:pic>
      <p:pic>
        <p:nvPicPr>
          <p:cNvPr id="10" name="Bild 9" descr="Neudorf.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666423" y="1415288"/>
            <a:ext cx="3326013" cy="2951963"/>
          </a:xfrm>
          <a:prstGeom prst="rect">
            <a:avLst/>
          </a:prstGeom>
        </p:spPr>
      </p:pic>
      <p:pic>
        <p:nvPicPr>
          <p:cNvPr id="11" name="Bild 10" descr="Altdorf.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666424" y="4431092"/>
            <a:ext cx="3326012" cy="1073206"/>
          </a:xfrm>
          <a:prstGeom prst="rect">
            <a:avLst/>
          </a:prstGeom>
        </p:spPr>
      </p:pic>
      <p:pic>
        <p:nvPicPr>
          <p:cNvPr id="12" name="Bild 11" descr="BLO.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82800" y="5504298"/>
            <a:ext cx="5201920" cy="866987"/>
          </a:xfrm>
          <a:prstGeom prst="rect">
            <a:avLst/>
          </a:prstGeom>
        </p:spPr>
      </p:pic>
    </p:spTree>
    <p:extLst>
      <p:ext uri="{BB962C8B-B14F-4D97-AF65-F5344CB8AC3E}">
        <p14:creationId xmlns:p14="http://schemas.microsoft.com/office/powerpoint/2010/main" val="425261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a:t>
            </a:r>
            <a:r>
              <a:rPr lang="de-DE" sz="2800" dirty="0" err="1"/>
              <a:t>Neusetz</a:t>
            </a:r>
            <a:r>
              <a:rPr lang="de-DE" sz="2800" dirty="0"/>
              <a:t>“ (Dettelbach) und „</a:t>
            </a:r>
            <a:r>
              <a:rPr lang="de-DE" sz="2800" dirty="0" err="1"/>
              <a:t>Neusitz</a:t>
            </a:r>
            <a:r>
              <a:rPr lang="de-DE" sz="2800" dirty="0"/>
              <a:t>“ (Rothenburg)</a:t>
            </a:r>
          </a:p>
        </p:txBody>
      </p:sp>
      <p:sp>
        <p:nvSpPr>
          <p:cNvPr id="3" name="Inhaltsplatzhalter 2"/>
          <p:cNvSpPr>
            <a:spLocks noGrp="1"/>
          </p:cNvSpPr>
          <p:nvPr>
            <p:ph sz="quarter" idx="1"/>
          </p:nvPr>
        </p:nvSpPr>
        <p:spPr/>
        <p:txBody>
          <a:bodyPr/>
          <a:lstStyle/>
          <a:p>
            <a:pPr algn="ctr"/>
            <a:r>
              <a:rPr lang="de-DE" sz="2400" dirty="0"/>
              <a:t>Beide Orte heißen ursprünglich „</a:t>
            </a:r>
            <a:r>
              <a:rPr lang="de-DE" sz="2400" dirty="0" err="1"/>
              <a:t>Neuses</a:t>
            </a:r>
            <a:r>
              <a:rPr lang="de-DE" sz="2400" dirty="0"/>
              <a:t>“.</a:t>
            </a:r>
          </a:p>
          <a:p>
            <a:pPr algn="ctr"/>
            <a:r>
              <a:rPr lang="de-DE" sz="2400" b="1" i="1" dirty="0" err="1"/>
              <a:t>Neusetz</a:t>
            </a:r>
            <a:r>
              <a:rPr lang="de-DE" sz="2400" dirty="0"/>
              <a:t> wurde im Zuge der fränkischen Landnahme zu Beginn des 8. Jahrhunderts gegründet. Im Jahr 1165 tauchte es dann erstmals in den Quellen auf. Zur Unterscheidung von </a:t>
            </a:r>
            <a:r>
              <a:rPr lang="de-DE" sz="2400" dirty="0" err="1"/>
              <a:t>Neuses</a:t>
            </a:r>
            <a:r>
              <a:rPr lang="de-DE" sz="2400" dirty="0"/>
              <a:t> am Berg wurde es damals </a:t>
            </a:r>
            <a:r>
              <a:rPr lang="de-DE" sz="2400" b="1" dirty="0" err="1"/>
              <a:t>Neuses</a:t>
            </a:r>
            <a:r>
              <a:rPr lang="de-DE" sz="2400" b="1" dirty="0"/>
              <a:t> am Grund </a:t>
            </a:r>
            <a:r>
              <a:rPr lang="de-DE" sz="2400" dirty="0"/>
              <a:t>genannt, später setzte sich die Bezeichnung </a:t>
            </a:r>
            <a:r>
              <a:rPr lang="de-DE" sz="2400" b="1" dirty="0" err="1"/>
              <a:t>Neusetz</a:t>
            </a:r>
            <a:r>
              <a:rPr lang="de-DE" sz="2400" dirty="0"/>
              <a:t> durch. </a:t>
            </a:r>
          </a:p>
          <a:p>
            <a:pPr algn="ctr"/>
            <a:r>
              <a:rPr lang="de-DE" sz="2000" dirty="0"/>
              <a:t>Topographisch-statistisches Lexikon vom Königreiche Bayern, 1832:</a:t>
            </a:r>
          </a:p>
          <a:p>
            <a:pPr algn="just"/>
            <a:endParaRPr lang="de-DE" sz="1600" dirty="0"/>
          </a:p>
          <a:p>
            <a:pPr algn="just"/>
            <a:endParaRPr lang="de-DE" sz="1600" b="1" i="1" dirty="0"/>
          </a:p>
          <a:p>
            <a:pPr algn="just"/>
            <a:endParaRPr lang="de-DE" sz="1600" b="1" i="1" dirty="0"/>
          </a:p>
          <a:p>
            <a:endParaRPr lang="de-DE" dirty="0"/>
          </a:p>
        </p:txBody>
      </p:sp>
      <p:pic>
        <p:nvPicPr>
          <p:cNvPr id="4" name="Bild 3" descr="Neusitz - Neus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640" y="4715821"/>
            <a:ext cx="6771800" cy="1383227"/>
          </a:xfrm>
          <a:prstGeom prst="rect">
            <a:avLst/>
          </a:prstGeom>
        </p:spPr>
      </p:pic>
    </p:spTree>
    <p:extLst>
      <p:ext uri="{BB962C8B-B14F-4D97-AF65-F5344CB8AC3E}">
        <p14:creationId xmlns:p14="http://schemas.microsoft.com/office/powerpoint/2010/main" val="209388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und </a:t>
            </a:r>
            <a:r>
              <a:rPr lang="de-DE" dirty="0" err="1"/>
              <a:t>Neuses</a:t>
            </a:r>
            <a:r>
              <a:rPr lang="de-DE" dirty="0"/>
              <a:t> aufm </a:t>
            </a:r>
            <a:r>
              <a:rPr lang="de-DE" dirty="0" err="1"/>
              <a:t>berg</a:t>
            </a:r>
            <a:r>
              <a:rPr lang="de-DE" dirty="0"/>
              <a:t> 1750</a:t>
            </a:r>
          </a:p>
        </p:txBody>
      </p:sp>
      <p:pic>
        <p:nvPicPr>
          <p:cNvPr id="4" name="Inhaltsplatzhalter 3" descr="Neuses Neuses 1750.png"/>
          <p:cNvPicPr>
            <a:picLocks noGrp="1" noChangeAspect="1"/>
          </p:cNvPicPr>
          <p:nvPr>
            <p:ph sz="quarter" idx="1"/>
          </p:nvPr>
        </p:nvPicPr>
        <p:blipFill>
          <a:blip r:embed="rId3">
            <a:extLst>
              <a:ext uri="{28A0092B-C50C-407E-A947-70E740481C1C}">
                <a14:useLocalDpi xmlns:a14="http://schemas.microsoft.com/office/drawing/2010/main" val="0"/>
              </a:ext>
            </a:extLst>
          </a:blip>
          <a:srcRect t="16902" b="16902"/>
          <a:stretch>
            <a:fillRect/>
          </a:stretch>
        </p:blipFill>
        <p:spPr>
          <a:xfrm>
            <a:off x="301752" y="1373188"/>
            <a:ext cx="8504238" cy="4572000"/>
          </a:xfrm>
        </p:spPr>
      </p:pic>
      <p:sp>
        <p:nvSpPr>
          <p:cNvPr id="5" name="Rahmen 4"/>
          <p:cNvSpPr/>
          <p:nvPr/>
        </p:nvSpPr>
        <p:spPr>
          <a:xfrm>
            <a:off x="1778000" y="3982720"/>
            <a:ext cx="3576320" cy="1838960"/>
          </a:xfrm>
          <a:prstGeom prst="frame">
            <a:avLst/>
          </a:prstGeom>
          <a:ln>
            <a:solidFill>
              <a:schemeClr val="accent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6445151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t>
            </a:r>
            <a:r>
              <a:rPr lang="de-DE" dirty="0" err="1"/>
              <a:t>Neuses</a:t>
            </a:r>
            <a:r>
              <a:rPr lang="de-DE" dirty="0"/>
              <a:t>“ historisch und im Dialekt</a:t>
            </a:r>
          </a:p>
        </p:txBody>
      </p:sp>
      <p:sp>
        <p:nvSpPr>
          <p:cNvPr id="3" name="Inhaltsplatzhalter 2"/>
          <p:cNvSpPr>
            <a:spLocks noGrp="1"/>
          </p:cNvSpPr>
          <p:nvPr>
            <p:ph sz="quarter" idx="1"/>
          </p:nvPr>
        </p:nvSpPr>
        <p:spPr>
          <a:xfrm>
            <a:off x="354782" y="1527047"/>
            <a:ext cx="8789218" cy="5330953"/>
          </a:xfrm>
        </p:spPr>
        <p:txBody>
          <a:bodyPr>
            <a:normAutofit/>
          </a:bodyPr>
          <a:lstStyle/>
          <a:p>
            <a:r>
              <a:rPr lang="de-DE" sz="1800" b="1" dirty="0"/>
              <a:t>Dialekt:</a:t>
            </a:r>
          </a:p>
          <a:p>
            <a:endParaRPr lang="de-DE" sz="1800" dirty="0"/>
          </a:p>
          <a:p>
            <a:r>
              <a:rPr lang="de-DE" sz="1800" i="1" dirty="0" err="1"/>
              <a:t>Neusi</a:t>
            </a:r>
            <a:r>
              <a:rPr lang="de-DE" sz="1800" dirty="0"/>
              <a:t> = </a:t>
            </a:r>
            <a:r>
              <a:rPr lang="de-DE" sz="1800" dirty="0" err="1"/>
              <a:t>Neuses</a:t>
            </a:r>
            <a:r>
              <a:rPr lang="de-DE" sz="1800" dirty="0"/>
              <a:t> am Berg</a:t>
            </a:r>
          </a:p>
          <a:p>
            <a:r>
              <a:rPr lang="de-DE" sz="1800" i="1" dirty="0" err="1"/>
              <a:t>Neisach</a:t>
            </a:r>
            <a:r>
              <a:rPr lang="de-DE" sz="1800" dirty="0"/>
              <a:t>= </a:t>
            </a:r>
            <a:r>
              <a:rPr lang="de-DE" sz="1800" dirty="0" err="1"/>
              <a:t>Neuses</a:t>
            </a:r>
            <a:r>
              <a:rPr lang="de-DE" sz="1800" dirty="0"/>
              <a:t> bei Kronach</a:t>
            </a:r>
          </a:p>
          <a:p>
            <a:r>
              <a:rPr lang="de-DE" sz="1800" i="1" dirty="0" err="1"/>
              <a:t>Neisi</a:t>
            </a:r>
            <a:r>
              <a:rPr lang="de-DE" sz="1800" i="1" dirty="0"/>
              <a:t> </a:t>
            </a:r>
            <a:r>
              <a:rPr lang="de-DE" sz="1800" dirty="0"/>
              <a:t>= </a:t>
            </a:r>
            <a:r>
              <a:rPr lang="de-DE" sz="1800" dirty="0" err="1"/>
              <a:t>Neuses</a:t>
            </a:r>
            <a:r>
              <a:rPr lang="de-DE" sz="1800" dirty="0"/>
              <a:t> am Sand</a:t>
            </a:r>
          </a:p>
          <a:p>
            <a:r>
              <a:rPr lang="de-DE" sz="1800" i="1" dirty="0" err="1"/>
              <a:t>Naises</a:t>
            </a:r>
            <a:r>
              <a:rPr lang="de-DE" sz="1800" dirty="0"/>
              <a:t> = </a:t>
            </a:r>
            <a:r>
              <a:rPr lang="de-DE" sz="1800" dirty="0" err="1"/>
              <a:t>Neuses</a:t>
            </a:r>
            <a:r>
              <a:rPr lang="de-DE" sz="1800" dirty="0"/>
              <a:t> bei Ansbach</a:t>
            </a:r>
          </a:p>
          <a:p>
            <a:endParaRPr lang="de-DE" sz="1500" dirty="0"/>
          </a:p>
          <a:p>
            <a:r>
              <a:rPr lang="de-DE" sz="1800" b="1" dirty="0"/>
              <a:t>Historisch:</a:t>
            </a:r>
          </a:p>
          <a:p>
            <a:endParaRPr lang="de-DE" sz="1800" dirty="0"/>
          </a:p>
          <a:p>
            <a:r>
              <a:rPr lang="de-DE" sz="1800" dirty="0"/>
              <a:t>1330 </a:t>
            </a:r>
            <a:r>
              <a:rPr lang="de-DE" sz="1800" i="1" dirty="0" err="1"/>
              <a:t>Nusez</a:t>
            </a:r>
            <a:r>
              <a:rPr lang="de-DE" sz="1800" i="1" dirty="0"/>
              <a:t> </a:t>
            </a:r>
            <a:r>
              <a:rPr lang="de-DE" sz="1800" dirty="0" err="1"/>
              <a:t>apud</a:t>
            </a:r>
            <a:r>
              <a:rPr lang="de-DE" sz="1800" dirty="0"/>
              <a:t> </a:t>
            </a:r>
            <a:r>
              <a:rPr lang="de-DE" sz="1800" dirty="0" err="1"/>
              <a:t>Tetelbach</a:t>
            </a:r>
            <a:r>
              <a:rPr lang="de-DE" sz="1800" dirty="0"/>
              <a:t> </a:t>
            </a:r>
          </a:p>
          <a:p>
            <a:r>
              <a:rPr lang="de-DE" sz="1800" dirty="0"/>
              <a:t>1132  </a:t>
            </a:r>
            <a:r>
              <a:rPr lang="de-DE" sz="1800" i="1" dirty="0" err="1"/>
              <a:t>Niusaz</a:t>
            </a:r>
            <a:r>
              <a:rPr lang="de-DE" sz="1800" dirty="0"/>
              <a:t> (Ansbach)</a:t>
            </a:r>
          </a:p>
          <a:p>
            <a:r>
              <a:rPr lang="de-DE" sz="1800" dirty="0"/>
              <a:t>1289 </a:t>
            </a:r>
            <a:r>
              <a:rPr lang="de-DE" sz="1800" i="1" dirty="0" err="1"/>
              <a:t>Nvesez</a:t>
            </a:r>
            <a:r>
              <a:rPr lang="de-DE" sz="1800" dirty="0"/>
              <a:t> oder </a:t>
            </a:r>
            <a:r>
              <a:rPr lang="de-DE" sz="1800" i="1" dirty="0" err="1"/>
              <a:t>Niusez</a:t>
            </a:r>
            <a:r>
              <a:rPr lang="de-DE" sz="1800" dirty="0"/>
              <a:t> (Coburg)</a:t>
            </a:r>
          </a:p>
          <a:p>
            <a:r>
              <a:rPr lang="de-DE" sz="1800" dirty="0"/>
              <a:t>1697 </a:t>
            </a:r>
            <a:r>
              <a:rPr lang="de-DE" sz="1800" b="1" i="1" dirty="0" err="1"/>
              <a:t>Neisach</a:t>
            </a:r>
            <a:r>
              <a:rPr lang="de-DE" sz="1800" dirty="0"/>
              <a:t> (</a:t>
            </a:r>
            <a:r>
              <a:rPr lang="de-DE" sz="1800" dirty="0" err="1"/>
              <a:t>Neuses</a:t>
            </a:r>
            <a:r>
              <a:rPr lang="de-DE" sz="1800" dirty="0"/>
              <a:t> am Berg)</a:t>
            </a:r>
          </a:p>
          <a:p>
            <a:endParaRPr lang="de-DE" sz="1100" dirty="0"/>
          </a:p>
          <a:p>
            <a:endParaRPr lang="de-DE" sz="1100" dirty="0"/>
          </a:p>
          <a:p>
            <a:endParaRPr lang="de-DE" sz="1100" dirty="0"/>
          </a:p>
          <a:p>
            <a:endParaRPr lang="de-DE" sz="1100" dirty="0"/>
          </a:p>
          <a:p>
            <a:endParaRPr lang="de-DE" sz="1500" dirty="0"/>
          </a:p>
          <a:p>
            <a:endParaRPr lang="de-DE" sz="2000" dirty="0"/>
          </a:p>
          <a:p>
            <a:endParaRPr lang="de-DE" sz="2000" dirty="0"/>
          </a:p>
          <a:p>
            <a:endParaRPr lang="de-DE" sz="1400" dirty="0"/>
          </a:p>
          <a:p>
            <a:endParaRPr lang="de-DE" sz="1400" dirty="0"/>
          </a:p>
          <a:p>
            <a:endParaRPr lang="de-DE" sz="2000" dirty="0"/>
          </a:p>
          <a:p>
            <a:endParaRPr lang="de-DE" sz="2000" dirty="0"/>
          </a:p>
          <a:p>
            <a:endParaRPr lang="de-DE" sz="2000" dirty="0"/>
          </a:p>
          <a:p>
            <a:endParaRPr lang="de-DE" sz="2000" dirty="0"/>
          </a:p>
          <a:p>
            <a:endParaRPr lang="de-DE" sz="1300" dirty="0"/>
          </a:p>
          <a:p>
            <a:endParaRPr lang="de-DE" sz="1300" dirty="0"/>
          </a:p>
          <a:p>
            <a:endParaRPr lang="de-DE" sz="3400" dirty="0"/>
          </a:p>
          <a:p>
            <a:endParaRPr lang="de-DE" sz="3400" dirty="0"/>
          </a:p>
          <a:p>
            <a:endParaRPr lang="de-DE" sz="3400" dirty="0"/>
          </a:p>
          <a:p>
            <a:endParaRPr lang="de-DE" sz="3400" dirty="0"/>
          </a:p>
          <a:p>
            <a:endParaRPr lang="de-DE" sz="3400" dirty="0"/>
          </a:p>
          <a:p>
            <a:endParaRPr lang="de-DE" sz="3400" dirty="0"/>
          </a:p>
          <a:p>
            <a:endParaRPr lang="de-DE" sz="3400" dirty="0"/>
          </a:p>
        </p:txBody>
      </p:sp>
      <p:pic>
        <p:nvPicPr>
          <p:cNvPr id="4" name="Bild 3" descr="Neisach.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91183" y="1632118"/>
            <a:ext cx="4817689" cy="4238532"/>
          </a:xfrm>
          <a:prstGeom prst="rect">
            <a:avLst/>
          </a:prstGeom>
        </p:spPr>
      </p:pic>
      <p:sp>
        <p:nvSpPr>
          <p:cNvPr id="5" name="Rahmen 4"/>
          <p:cNvSpPr/>
          <p:nvPr/>
        </p:nvSpPr>
        <p:spPr>
          <a:xfrm>
            <a:off x="7706722" y="2790946"/>
            <a:ext cx="718721" cy="38394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27281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linds(horizont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linds(horizont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blinds(horizontal)">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blinds(horizontal)">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blinds(horizontal)">
                                      <p:cBhvr>
                                        <p:cTn id="62" dur="500"/>
                                        <p:tgtEl>
                                          <p:spTgt spid="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blinds(horizontal)">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Neisach</a:t>
            </a:r>
            <a:r>
              <a:rPr lang="de-DE" dirty="0"/>
              <a:t> am Berg</a:t>
            </a:r>
          </a:p>
        </p:txBody>
      </p:sp>
      <p:pic>
        <p:nvPicPr>
          <p:cNvPr id="6" name="Inhaltsplatzhalter 5" descr="Neisach am Berg.png"/>
          <p:cNvPicPr>
            <a:picLocks noGrp="1" noChangeAspect="1"/>
          </p:cNvPicPr>
          <p:nvPr>
            <p:ph sz="quarter" idx="1"/>
          </p:nvPr>
        </p:nvPicPr>
        <p:blipFill>
          <a:blip r:embed="rId2">
            <a:extLst>
              <a:ext uri="{28A0092B-C50C-407E-A947-70E740481C1C}">
                <a14:useLocalDpi xmlns:a14="http://schemas.microsoft.com/office/drawing/2010/main" val="0"/>
              </a:ext>
            </a:extLst>
          </a:blip>
          <a:srcRect l="-18000" r="-18000"/>
          <a:stretch>
            <a:fillRect/>
          </a:stretch>
        </p:blipFill>
        <p:spPr/>
      </p:pic>
      <p:sp>
        <p:nvSpPr>
          <p:cNvPr id="7" name="Rahmen 6"/>
          <p:cNvSpPr/>
          <p:nvPr/>
        </p:nvSpPr>
        <p:spPr>
          <a:xfrm>
            <a:off x="3068320" y="4886960"/>
            <a:ext cx="3596640" cy="129336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9144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84480"/>
            <a:ext cx="8534400" cy="548640"/>
          </a:xfrm>
        </p:spPr>
        <p:txBody>
          <a:bodyPr>
            <a:normAutofit fontScale="90000"/>
          </a:bodyPr>
          <a:lstStyle/>
          <a:p>
            <a:r>
              <a:rPr lang="de-DE" dirty="0"/>
              <a:t>Die „feuchte Niederung“ bzw. „Au“  </a:t>
            </a:r>
          </a:p>
        </p:txBody>
      </p:sp>
      <p:sp>
        <p:nvSpPr>
          <p:cNvPr id="3" name="Inhaltsplatzhalter 2"/>
          <p:cNvSpPr>
            <a:spLocks noGrp="1"/>
          </p:cNvSpPr>
          <p:nvPr>
            <p:ph sz="quarter" idx="1"/>
          </p:nvPr>
        </p:nvSpPr>
        <p:spPr/>
        <p:txBody>
          <a:bodyPr>
            <a:normAutofit fontScale="92500"/>
          </a:bodyPr>
          <a:lstStyle/>
          <a:p>
            <a:pPr algn="ctr"/>
            <a:r>
              <a:rPr lang="de-DE" dirty="0"/>
              <a:t>Ritter von Lang 1832: „</a:t>
            </a:r>
            <a:r>
              <a:rPr lang="de-DE" b="1" i="1" dirty="0" err="1"/>
              <a:t>Neuses</a:t>
            </a:r>
            <a:r>
              <a:rPr lang="de-DE" dirty="0"/>
              <a:t>, von </a:t>
            </a:r>
            <a:r>
              <a:rPr lang="de-DE" b="1" i="1" dirty="0" err="1"/>
              <a:t>Nizce</a:t>
            </a:r>
            <a:r>
              <a:rPr lang="de-DE" b="1" i="1" dirty="0"/>
              <a:t>, </a:t>
            </a:r>
            <a:r>
              <a:rPr lang="de-DE" b="1" i="1" dirty="0" err="1"/>
              <a:t>Nisky</a:t>
            </a:r>
            <a:r>
              <a:rPr lang="de-DE" b="1" i="1" dirty="0"/>
              <a:t>, </a:t>
            </a:r>
            <a:r>
              <a:rPr lang="de-DE" b="1" i="1" dirty="0" err="1"/>
              <a:t>Neynischj</a:t>
            </a:r>
            <a:r>
              <a:rPr lang="de-DE" dirty="0"/>
              <a:t> „Niederung“, </a:t>
            </a:r>
            <a:r>
              <a:rPr lang="de-DE" b="1" i="1" dirty="0" err="1"/>
              <a:t>nys</a:t>
            </a:r>
            <a:r>
              <a:rPr lang="de-DE" dirty="0"/>
              <a:t> „</a:t>
            </a:r>
            <a:r>
              <a:rPr lang="de-DE" dirty="0" err="1"/>
              <a:t>humilis</a:t>
            </a:r>
            <a:r>
              <a:rPr lang="de-DE" dirty="0"/>
              <a:t>“ (feucht)“. </a:t>
            </a:r>
          </a:p>
          <a:p>
            <a:pPr algn="ctr"/>
            <a:r>
              <a:rPr lang="de-DE" dirty="0"/>
              <a:t>Slowenisch </a:t>
            </a:r>
            <a:r>
              <a:rPr lang="de-DE" b="1" i="1" dirty="0" err="1"/>
              <a:t>nižji</a:t>
            </a:r>
            <a:r>
              <a:rPr lang="de-DE" dirty="0"/>
              <a:t> „niedrig“, </a:t>
            </a:r>
            <a:r>
              <a:rPr lang="de-DE" b="1" i="1" dirty="0" err="1"/>
              <a:t>nižina</a:t>
            </a:r>
            <a:r>
              <a:rPr lang="de-DE" dirty="0"/>
              <a:t> „Niederung“, </a:t>
            </a:r>
            <a:r>
              <a:rPr lang="de-DE" b="1" i="1" dirty="0" err="1"/>
              <a:t>nizek</a:t>
            </a:r>
            <a:r>
              <a:rPr lang="de-DE" dirty="0"/>
              <a:t> „tiefliegend, niedrig“ </a:t>
            </a:r>
          </a:p>
          <a:p>
            <a:pPr algn="ctr"/>
            <a:r>
              <a:rPr lang="de-DE" dirty="0"/>
              <a:t>Der deutsch-polnische Grenzfluss </a:t>
            </a:r>
            <a:r>
              <a:rPr lang="de-DE" b="1" i="1" dirty="0"/>
              <a:t>Neiße</a:t>
            </a:r>
            <a:r>
              <a:rPr lang="de-DE" dirty="0"/>
              <a:t> (polnisch </a:t>
            </a:r>
            <a:r>
              <a:rPr lang="de-DE" b="1" i="1" dirty="0" err="1"/>
              <a:t>Nysa</a:t>
            </a:r>
            <a:r>
              <a:rPr lang="de-DE" dirty="0"/>
              <a:t>, tschechisch </a:t>
            </a:r>
            <a:r>
              <a:rPr lang="de-DE" b="1" i="1" dirty="0" err="1"/>
              <a:t>Nisa</a:t>
            </a:r>
            <a:r>
              <a:rPr lang="de-DE" dirty="0"/>
              <a:t>) bedeutet „Niederungsfluss“</a:t>
            </a:r>
          </a:p>
          <a:p>
            <a:pPr algn="ctr"/>
            <a:r>
              <a:rPr lang="de-DE" b="1" i="1" dirty="0" err="1"/>
              <a:t>Nischni</a:t>
            </a:r>
            <a:r>
              <a:rPr lang="de-DE" b="1" i="1" dirty="0"/>
              <a:t> </a:t>
            </a:r>
            <a:r>
              <a:rPr lang="de-DE" b="1" dirty="0"/>
              <a:t>Nowgorod</a:t>
            </a:r>
            <a:r>
              <a:rPr lang="de-DE" dirty="0"/>
              <a:t> „Niederneustadt“. </a:t>
            </a:r>
          </a:p>
          <a:p>
            <a:pPr algn="ctr"/>
            <a:r>
              <a:rPr lang="de-DE" dirty="0"/>
              <a:t>Das sächsische </a:t>
            </a:r>
            <a:r>
              <a:rPr lang="de-DE" b="1" i="1" dirty="0" err="1"/>
              <a:t>Neußen</a:t>
            </a:r>
            <a:r>
              <a:rPr lang="de-DE" dirty="0"/>
              <a:t> bei Torgau &gt; historische Formen: </a:t>
            </a:r>
            <a:r>
              <a:rPr lang="de-DE" b="1" i="1" dirty="0" err="1"/>
              <a:t>Neisen</a:t>
            </a:r>
            <a:r>
              <a:rPr lang="de-DE" i="1" dirty="0"/>
              <a:t>, </a:t>
            </a:r>
            <a:r>
              <a:rPr lang="de-DE" b="1" i="1" dirty="0" err="1"/>
              <a:t>Neißen</a:t>
            </a:r>
            <a:r>
              <a:rPr lang="de-DE" dirty="0"/>
              <a:t>, </a:t>
            </a:r>
            <a:r>
              <a:rPr lang="de-DE" b="1" i="1" dirty="0" err="1"/>
              <a:t>Nisene</a:t>
            </a:r>
            <a:r>
              <a:rPr lang="de-DE" dirty="0"/>
              <a:t> und </a:t>
            </a:r>
            <a:r>
              <a:rPr lang="de-DE" b="1" i="1" dirty="0" err="1"/>
              <a:t>Nysen</a:t>
            </a:r>
            <a:r>
              <a:rPr lang="de-DE" dirty="0"/>
              <a:t>) </a:t>
            </a:r>
          </a:p>
          <a:p>
            <a:pPr algn="ctr"/>
            <a:r>
              <a:rPr lang="de-DE" b="1" i="1" dirty="0" err="1"/>
              <a:t>Niesig</a:t>
            </a:r>
            <a:r>
              <a:rPr lang="de-DE" dirty="0"/>
              <a:t>, Stadtteil von Fulda,  früher ebenfalls </a:t>
            </a:r>
            <a:r>
              <a:rPr lang="de-DE" b="1" i="1" dirty="0" err="1"/>
              <a:t>Neuses</a:t>
            </a:r>
            <a:endParaRPr lang="de-DE" dirty="0"/>
          </a:p>
        </p:txBody>
      </p:sp>
    </p:spTree>
    <p:extLst>
      <p:ext uri="{BB962C8B-B14F-4D97-AF65-F5344CB8AC3E}">
        <p14:creationId xmlns:p14="http://schemas.microsoft.com/office/powerpoint/2010/main" val="322794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Naisa</a:t>
            </a:r>
            <a:r>
              <a:rPr lang="de-DE" dirty="0"/>
              <a:t> und </a:t>
            </a:r>
            <a:r>
              <a:rPr lang="de-DE" dirty="0" err="1"/>
              <a:t>Neusig</a:t>
            </a:r>
            <a:endParaRPr lang="de-DE" dirty="0"/>
          </a:p>
        </p:txBody>
      </p:sp>
      <p:sp>
        <p:nvSpPr>
          <p:cNvPr id="3" name="Inhaltsplatzhalter 2"/>
          <p:cNvSpPr>
            <a:spLocks noGrp="1"/>
          </p:cNvSpPr>
          <p:nvPr>
            <p:ph sz="quarter" idx="1"/>
          </p:nvPr>
        </p:nvSpPr>
        <p:spPr/>
        <p:txBody>
          <a:bodyPr>
            <a:normAutofit/>
          </a:bodyPr>
          <a:lstStyle/>
          <a:p>
            <a:pPr algn="ctr"/>
            <a:r>
              <a:rPr lang="de-DE" b="1" dirty="0" err="1"/>
              <a:t>Naisa</a:t>
            </a:r>
            <a:r>
              <a:rPr lang="de-DE" b="1" dirty="0"/>
              <a:t> </a:t>
            </a:r>
            <a:r>
              <a:rPr lang="de-DE" dirty="0"/>
              <a:t>(OT Litzendorf, BA) </a:t>
            </a:r>
          </a:p>
          <a:p>
            <a:pPr algn="ctr"/>
            <a:r>
              <a:rPr lang="de-DE" dirty="0"/>
              <a:t>Ursprünglich </a:t>
            </a:r>
            <a:r>
              <a:rPr lang="de-DE" b="1" i="1" dirty="0" err="1"/>
              <a:t>Neysen</a:t>
            </a:r>
            <a:r>
              <a:rPr lang="de-DE" dirty="0"/>
              <a:t> - vermutlich slawischen Ursprungs. </a:t>
            </a:r>
          </a:p>
          <a:p>
            <a:pPr algn="ctr"/>
            <a:r>
              <a:rPr lang="de-DE" dirty="0"/>
              <a:t>„</a:t>
            </a:r>
            <a:r>
              <a:rPr lang="de-DE" i="1" dirty="0"/>
              <a:t>Die Entstehung der Siedlung wird deshalb in der Zeit um das Jahr 600 angenommen und soll „</a:t>
            </a:r>
            <a:r>
              <a:rPr lang="de-DE" b="1" i="1" dirty="0"/>
              <a:t>die unten wohnenden Leute</a:t>
            </a:r>
            <a:r>
              <a:rPr lang="de-DE" i="1" dirty="0"/>
              <a:t>“ bedeuten.“</a:t>
            </a:r>
          </a:p>
          <a:p>
            <a:pPr algn="ctr"/>
            <a:r>
              <a:rPr lang="de-DE" dirty="0"/>
              <a:t>Laut dem </a:t>
            </a:r>
            <a:r>
              <a:rPr lang="de-DE" i="1" dirty="0"/>
              <a:t>Geographischen Lexikon 1799-1804</a:t>
            </a:r>
            <a:r>
              <a:rPr lang="de-DE" dirty="0"/>
              <a:t> gibt es den verwandten Ortsnamen </a:t>
            </a:r>
            <a:r>
              <a:rPr lang="de-DE" b="1" i="1" dirty="0" err="1"/>
              <a:t>Neusig</a:t>
            </a:r>
            <a:r>
              <a:rPr lang="de-DE" dirty="0"/>
              <a:t> dreimal im Raum Bamberg und einmal bei Bayreuth. </a:t>
            </a:r>
          </a:p>
        </p:txBody>
      </p:sp>
    </p:spTree>
    <p:extLst>
      <p:ext uri="{BB962C8B-B14F-4D97-AF65-F5344CB8AC3E}">
        <p14:creationId xmlns:p14="http://schemas.microsoft.com/office/powerpoint/2010/main" val="404108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Neusach</a:t>
            </a:r>
            <a:r>
              <a:rPr lang="de-DE" dirty="0"/>
              <a:t>, </a:t>
            </a:r>
            <a:r>
              <a:rPr lang="de-DE" dirty="0" err="1"/>
              <a:t>Neisach</a:t>
            </a:r>
            <a:r>
              <a:rPr lang="de-DE" dirty="0"/>
              <a:t> und </a:t>
            </a:r>
            <a:r>
              <a:rPr lang="de-DE" dirty="0" err="1"/>
              <a:t>Neuses</a:t>
            </a:r>
            <a:endParaRPr lang="de-DE" dirty="0"/>
          </a:p>
        </p:txBody>
      </p:sp>
      <p:sp>
        <p:nvSpPr>
          <p:cNvPr id="3" name="Inhaltsplatzhalter 2"/>
          <p:cNvSpPr>
            <a:spLocks noGrp="1"/>
          </p:cNvSpPr>
          <p:nvPr>
            <p:ph sz="quarter" idx="1"/>
          </p:nvPr>
        </p:nvSpPr>
        <p:spPr/>
        <p:txBody>
          <a:bodyPr>
            <a:normAutofit lnSpcReduction="10000"/>
          </a:bodyPr>
          <a:lstStyle/>
          <a:p>
            <a:pPr algn="ctr"/>
            <a:r>
              <a:rPr lang="de-DE" sz="3200" dirty="0"/>
              <a:t>Bei </a:t>
            </a:r>
            <a:r>
              <a:rPr lang="de-DE" sz="3200" dirty="0" err="1"/>
              <a:t>Geusfeld</a:t>
            </a:r>
            <a:r>
              <a:rPr lang="de-DE" sz="3200" dirty="0"/>
              <a:t> im Steigerwald entlang der </a:t>
            </a:r>
            <a:r>
              <a:rPr lang="de-DE" sz="3200" dirty="0" err="1"/>
              <a:t>Rauhen</a:t>
            </a:r>
            <a:r>
              <a:rPr lang="de-DE" sz="3200" dirty="0"/>
              <a:t> </a:t>
            </a:r>
            <a:r>
              <a:rPr lang="de-DE" sz="3200" dirty="0" err="1"/>
              <a:t>Ebrach</a:t>
            </a:r>
            <a:endParaRPr lang="de-DE" sz="3200" dirty="0"/>
          </a:p>
          <a:p>
            <a:pPr algn="ctr"/>
            <a:r>
              <a:rPr lang="de-DE" sz="3200" i="1" dirty="0"/>
              <a:t>Untere</a:t>
            </a:r>
            <a:r>
              <a:rPr lang="de-DE" sz="3200" b="1" i="1" dirty="0"/>
              <a:t> </a:t>
            </a:r>
            <a:r>
              <a:rPr lang="de-DE" sz="3200" b="1" i="1" dirty="0" err="1"/>
              <a:t>Neusach</a:t>
            </a:r>
            <a:r>
              <a:rPr lang="de-DE" sz="3200" dirty="0"/>
              <a:t> und </a:t>
            </a:r>
            <a:r>
              <a:rPr lang="de-DE" sz="3200" i="1" dirty="0"/>
              <a:t>Obere </a:t>
            </a:r>
            <a:r>
              <a:rPr lang="de-DE" sz="3200" b="1" i="1" dirty="0" err="1"/>
              <a:t>Neusach</a:t>
            </a:r>
            <a:r>
              <a:rPr lang="de-DE" sz="3200" dirty="0"/>
              <a:t>. </a:t>
            </a:r>
          </a:p>
          <a:p>
            <a:pPr algn="ctr"/>
            <a:r>
              <a:rPr lang="de-DE" sz="3200" i="1" dirty="0"/>
              <a:t>Untere</a:t>
            </a:r>
            <a:r>
              <a:rPr lang="de-DE" sz="3200" dirty="0"/>
              <a:t> und </a:t>
            </a:r>
            <a:r>
              <a:rPr lang="de-DE" sz="3200" i="1" dirty="0"/>
              <a:t>Obere</a:t>
            </a:r>
            <a:r>
              <a:rPr lang="de-DE" sz="3200" dirty="0"/>
              <a:t> </a:t>
            </a:r>
            <a:r>
              <a:rPr lang="de-DE" sz="3200" b="1" i="1" dirty="0"/>
              <a:t>Au</a:t>
            </a:r>
          </a:p>
          <a:p>
            <a:pPr algn="ctr"/>
            <a:r>
              <a:rPr lang="de-DE" sz="3200" b="1" i="1" dirty="0"/>
              <a:t>Neus-ach</a:t>
            </a:r>
            <a:r>
              <a:rPr lang="de-DE" sz="3200" dirty="0"/>
              <a:t> ist die Bezeichnung der Auenlandschaft entlang der </a:t>
            </a:r>
            <a:r>
              <a:rPr lang="de-DE" sz="3200" dirty="0" err="1"/>
              <a:t>Rauhen</a:t>
            </a:r>
            <a:r>
              <a:rPr lang="de-DE" sz="3200" dirty="0"/>
              <a:t> </a:t>
            </a:r>
            <a:r>
              <a:rPr lang="de-DE" sz="3200" dirty="0" err="1"/>
              <a:t>Ebrach</a:t>
            </a:r>
            <a:r>
              <a:rPr lang="de-DE" sz="3200" dirty="0"/>
              <a:t>. </a:t>
            </a:r>
          </a:p>
          <a:p>
            <a:pPr algn="ctr"/>
            <a:r>
              <a:rPr lang="de-DE" sz="3200" i="1" dirty="0"/>
              <a:t>Neus-ach = </a:t>
            </a:r>
            <a:r>
              <a:rPr lang="de-DE" sz="3200" i="1" dirty="0" err="1"/>
              <a:t>Neis</a:t>
            </a:r>
            <a:r>
              <a:rPr lang="de-DE" sz="3200" i="1" dirty="0"/>
              <a:t>-ach = Neus-es = </a:t>
            </a:r>
            <a:r>
              <a:rPr lang="de-DE" sz="3200" i="1" dirty="0" err="1"/>
              <a:t>Neusi</a:t>
            </a:r>
            <a:r>
              <a:rPr lang="de-DE" sz="3200" i="1" dirty="0"/>
              <a:t> = </a:t>
            </a:r>
            <a:r>
              <a:rPr lang="de-DE" sz="3200" i="1" dirty="0" err="1"/>
              <a:t>Neisi</a:t>
            </a:r>
            <a:r>
              <a:rPr lang="de-DE" sz="3200" i="1" dirty="0"/>
              <a:t> </a:t>
            </a:r>
          </a:p>
          <a:p>
            <a:pPr algn="ctr"/>
            <a:r>
              <a:rPr lang="de-DE" sz="3200" dirty="0"/>
              <a:t>in der Bedeutung „Au“, „Niederung“</a:t>
            </a:r>
          </a:p>
          <a:p>
            <a:endParaRPr lang="de-DE" dirty="0"/>
          </a:p>
          <a:p>
            <a:endParaRPr lang="de-DE" dirty="0"/>
          </a:p>
        </p:txBody>
      </p:sp>
    </p:spTree>
    <p:extLst>
      <p:ext uri="{BB962C8B-B14F-4D97-AF65-F5344CB8AC3E}">
        <p14:creationId xmlns:p14="http://schemas.microsoft.com/office/powerpoint/2010/main" val="354390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Obere und untere </a:t>
            </a:r>
            <a:r>
              <a:rPr lang="de-DE" dirty="0" err="1"/>
              <a:t>Neusach</a:t>
            </a:r>
            <a:r>
              <a:rPr lang="de-DE" dirty="0"/>
              <a:t> bei </a:t>
            </a:r>
            <a:r>
              <a:rPr lang="de-DE" dirty="0" err="1"/>
              <a:t>Geusfeld</a:t>
            </a:r>
            <a:endParaRPr lang="de-DE" dirty="0"/>
          </a:p>
        </p:txBody>
      </p:sp>
      <p:pic>
        <p:nvPicPr>
          <p:cNvPr id="4" name="Inhaltsplatzhalter 3" descr="Neusach.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t="-9718" b="-9718"/>
          <a:stretch>
            <a:fillRect/>
          </a:stretch>
        </p:blipFill>
        <p:spPr/>
      </p:pic>
      <p:sp>
        <p:nvSpPr>
          <p:cNvPr id="3" name="Rahmen 2"/>
          <p:cNvSpPr/>
          <p:nvPr/>
        </p:nvSpPr>
        <p:spPr>
          <a:xfrm>
            <a:off x="2672080" y="2479040"/>
            <a:ext cx="2600960" cy="105664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5" name="Rahmen 4"/>
          <p:cNvSpPr/>
          <p:nvPr/>
        </p:nvSpPr>
        <p:spPr>
          <a:xfrm>
            <a:off x="2072640" y="4246880"/>
            <a:ext cx="2489200" cy="148336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3614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Neusach</a:t>
            </a:r>
            <a:r>
              <a:rPr lang="de-DE" dirty="0"/>
              <a:t> aus der Luft</a:t>
            </a:r>
          </a:p>
        </p:txBody>
      </p:sp>
      <p:pic>
        <p:nvPicPr>
          <p:cNvPr id="4" name="Inhaltsplatzhalter 3" descr="Neusach Luftbild.png"/>
          <p:cNvPicPr>
            <a:picLocks noGrp="1" noChangeAspect="1"/>
          </p:cNvPicPr>
          <p:nvPr>
            <p:ph sz="quarter" idx="1"/>
          </p:nvPr>
        </p:nvPicPr>
        <p:blipFill>
          <a:blip r:embed="rId3" cstate="email">
            <a:extLst>
              <a:ext uri="{28A0092B-C50C-407E-A947-70E740481C1C}">
                <a14:useLocalDpi xmlns:a14="http://schemas.microsoft.com/office/drawing/2010/main" val="0"/>
              </a:ext>
            </a:extLst>
          </a:blip>
          <a:srcRect t="250" b="250"/>
          <a:stretch>
            <a:fillRect/>
          </a:stretch>
        </p:blipFill>
        <p:spPr/>
      </p:pic>
      <p:sp>
        <p:nvSpPr>
          <p:cNvPr id="3" name="Rahmen 2"/>
          <p:cNvSpPr/>
          <p:nvPr/>
        </p:nvSpPr>
        <p:spPr>
          <a:xfrm>
            <a:off x="4693920" y="3749040"/>
            <a:ext cx="1391920" cy="119888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5" name="Rahmen 4"/>
          <p:cNvSpPr/>
          <p:nvPr/>
        </p:nvSpPr>
        <p:spPr>
          <a:xfrm>
            <a:off x="3810000" y="3515360"/>
            <a:ext cx="812800" cy="51816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5967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i="1" dirty="0" err="1"/>
              <a:t>Neis</a:t>
            </a:r>
            <a:r>
              <a:rPr lang="de-DE" i="1" dirty="0"/>
              <a:t> </a:t>
            </a:r>
            <a:r>
              <a:rPr lang="de-DE" dirty="0"/>
              <a:t>und </a:t>
            </a:r>
            <a:r>
              <a:rPr lang="de-DE" i="1" dirty="0"/>
              <a:t>Neus</a:t>
            </a:r>
          </a:p>
        </p:txBody>
      </p:sp>
      <p:sp>
        <p:nvSpPr>
          <p:cNvPr id="3" name="Inhaltsplatzhalter 2"/>
          <p:cNvSpPr>
            <a:spLocks noGrp="1"/>
          </p:cNvSpPr>
          <p:nvPr>
            <p:ph sz="quarter" idx="1"/>
          </p:nvPr>
        </p:nvSpPr>
        <p:spPr/>
        <p:txBody>
          <a:bodyPr>
            <a:normAutofit/>
          </a:bodyPr>
          <a:lstStyle/>
          <a:p>
            <a:pPr algn="ctr"/>
            <a:r>
              <a:rPr lang="de-DE" dirty="0"/>
              <a:t>Seit dem 12. Jh. wurden die mittelhochdeutschen langen Vokale </a:t>
            </a:r>
            <a:r>
              <a:rPr lang="de-DE" i="1" dirty="0" err="1"/>
              <a:t>î</a:t>
            </a:r>
            <a:r>
              <a:rPr lang="de-DE" i="1" dirty="0"/>
              <a:t>, </a:t>
            </a:r>
            <a:r>
              <a:rPr lang="de-DE" i="1" dirty="0" err="1"/>
              <a:t>û</a:t>
            </a:r>
            <a:r>
              <a:rPr lang="de-DE" dirty="0"/>
              <a:t> und </a:t>
            </a:r>
            <a:r>
              <a:rPr lang="de-DE" i="1" dirty="0" err="1"/>
              <a:t>iu</a:t>
            </a:r>
            <a:r>
              <a:rPr lang="de-DE" dirty="0"/>
              <a:t> zu </a:t>
            </a:r>
            <a:r>
              <a:rPr lang="de-DE" i="1" dirty="0"/>
              <a:t>ei, au</a:t>
            </a:r>
            <a:r>
              <a:rPr lang="de-DE" dirty="0"/>
              <a:t> und </a:t>
            </a:r>
            <a:r>
              <a:rPr lang="de-DE" i="1" dirty="0" err="1"/>
              <a:t>eu</a:t>
            </a:r>
            <a:r>
              <a:rPr lang="de-DE" i="1" dirty="0"/>
              <a:t>/</a:t>
            </a:r>
            <a:r>
              <a:rPr lang="de-DE" i="1" dirty="0" err="1"/>
              <a:t>äu</a:t>
            </a:r>
            <a:r>
              <a:rPr lang="de-DE" dirty="0"/>
              <a:t>. </a:t>
            </a:r>
          </a:p>
          <a:p>
            <a:pPr algn="ctr"/>
            <a:endParaRPr lang="de-DE" dirty="0"/>
          </a:p>
          <a:p>
            <a:pPr algn="ctr"/>
            <a:r>
              <a:rPr lang="de-DE" sz="4000" b="1" i="1" dirty="0" err="1"/>
              <a:t>Nius</a:t>
            </a:r>
            <a:r>
              <a:rPr lang="de-DE" sz="4000" dirty="0"/>
              <a:t> &gt; </a:t>
            </a:r>
            <a:r>
              <a:rPr lang="de-DE" sz="4000" b="1" i="1" dirty="0"/>
              <a:t>Neus</a:t>
            </a:r>
            <a:r>
              <a:rPr lang="de-DE" sz="4000" dirty="0"/>
              <a:t> </a:t>
            </a:r>
          </a:p>
          <a:p>
            <a:pPr algn="ctr"/>
            <a:r>
              <a:rPr lang="de-DE" sz="4000" b="1" i="1" dirty="0" err="1"/>
              <a:t>Nîs</a:t>
            </a:r>
            <a:r>
              <a:rPr lang="de-DE" sz="4000" dirty="0"/>
              <a:t>  &gt; </a:t>
            </a:r>
            <a:r>
              <a:rPr lang="de-DE" sz="4000" b="1" i="1" dirty="0" err="1"/>
              <a:t>Neis</a:t>
            </a:r>
            <a:r>
              <a:rPr lang="de-DE" sz="4000" dirty="0"/>
              <a:t> </a:t>
            </a:r>
          </a:p>
          <a:p>
            <a:pPr algn="ctr"/>
            <a:endParaRPr lang="de-DE" dirty="0"/>
          </a:p>
          <a:p>
            <a:pPr algn="ctr"/>
            <a:r>
              <a:rPr lang="de-DE" b="1" i="1" dirty="0"/>
              <a:t>Neus/</a:t>
            </a:r>
            <a:r>
              <a:rPr lang="de-DE" b="1" i="1" dirty="0" err="1"/>
              <a:t>Neis</a:t>
            </a:r>
            <a:r>
              <a:rPr lang="de-DE" dirty="0"/>
              <a:t> war wohl der ursprüngliche Name von </a:t>
            </a:r>
            <a:r>
              <a:rPr lang="de-DE" dirty="0" err="1"/>
              <a:t>Neuses</a:t>
            </a:r>
            <a:r>
              <a:rPr lang="de-DE" dirty="0"/>
              <a:t>. </a:t>
            </a:r>
          </a:p>
        </p:txBody>
      </p:sp>
    </p:spTree>
    <p:extLst>
      <p:ext uri="{BB962C8B-B14F-4D97-AF65-F5344CB8AC3E}">
        <p14:creationId xmlns:p14="http://schemas.microsoft.com/office/powerpoint/2010/main" val="390690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Neuser</a:t>
            </a:r>
            <a:r>
              <a:rPr lang="de-DE" dirty="0"/>
              <a:t> Weg und </a:t>
            </a:r>
            <a:r>
              <a:rPr lang="de-DE" dirty="0" err="1"/>
              <a:t>Neuser</a:t>
            </a:r>
            <a:r>
              <a:rPr lang="de-DE" dirty="0"/>
              <a:t> </a:t>
            </a:r>
            <a:r>
              <a:rPr lang="de-DE" dirty="0" err="1"/>
              <a:t>Hochfeld</a:t>
            </a:r>
            <a:endParaRPr lang="de-DE" dirty="0"/>
          </a:p>
        </p:txBody>
      </p:sp>
      <p:sp>
        <p:nvSpPr>
          <p:cNvPr id="3" name="Inhaltsplatzhalter 2"/>
          <p:cNvSpPr>
            <a:spLocks noGrp="1"/>
          </p:cNvSpPr>
          <p:nvPr>
            <p:ph sz="quarter" idx="1"/>
          </p:nvPr>
        </p:nvSpPr>
        <p:spPr/>
        <p:txBody>
          <a:bodyPr>
            <a:normAutofit fontScale="92500" lnSpcReduction="20000"/>
          </a:bodyPr>
          <a:lstStyle/>
          <a:p>
            <a:pPr algn="ctr"/>
            <a:endParaRPr lang="de-DE" sz="3600" dirty="0"/>
          </a:p>
          <a:p>
            <a:pPr algn="ctr"/>
            <a:r>
              <a:rPr lang="de-DE" sz="3600" dirty="0"/>
              <a:t>Nach </a:t>
            </a:r>
            <a:r>
              <a:rPr lang="de-DE" sz="3600" b="1" i="1" dirty="0" err="1"/>
              <a:t>Neuses</a:t>
            </a:r>
            <a:r>
              <a:rPr lang="de-DE" sz="3600" b="1" i="1" dirty="0"/>
              <a:t> am Berg</a:t>
            </a:r>
            <a:r>
              <a:rPr lang="de-DE" sz="3600" dirty="0"/>
              <a:t> führt von Schnepfenbach aus der </a:t>
            </a:r>
          </a:p>
          <a:p>
            <a:pPr algn="ctr"/>
            <a:r>
              <a:rPr lang="de-DE" sz="3600" b="1" i="1" dirty="0" err="1"/>
              <a:t>Neuser</a:t>
            </a:r>
            <a:r>
              <a:rPr lang="de-DE" sz="3600" b="1" i="1" dirty="0"/>
              <a:t> Weg</a:t>
            </a:r>
            <a:r>
              <a:rPr lang="de-DE" sz="3600" dirty="0"/>
              <a:t> über das </a:t>
            </a:r>
            <a:r>
              <a:rPr lang="de-DE" sz="3600" b="1" i="1" dirty="0" err="1"/>
              <a:t>Neuser</a:t>
            </a:r>
            <a:r>
              <a:rPr lang="de-DE" sz="3600" b="1" i="1" dirty="0"/>
              <a:t> </a:t>
            </a:r>
            <a:r>
              <a:rPr lang="de-DE" sz="3600" b="1" i="1" dirty="0" err="1"/>
              <a:t>Hochfeld</a:t>
            </a:r>
            <a:r>
              <a:rPr lang="de-DE" sz="3600" dirty="0"/>
              <a:t>.</a:t>
            </a:r>
          </a:p>
          <a:p>
            <a:pPr algn="ctr"/>
            <a:r>
              <a:rPr lang="de-DE" sz="3600" dirty="0"/>
              <a:t>Zu erwarten wären aber   </a:t>
            </a:r>
          </a:p>
          <a:p>
            <a:pPr algn="ctr"/>
            <a:r>
              <a:rPr lang="de-DE" sz="3600" b="1" i="1" dirty="0"/>
              <a:t>*</a:t>
            </a:r>
            <a:r>
              <a:rPr lang="de-DE" sz="3600" b="1" i="1" dirty="0" err="1"/>
              <a:t>Neuses</a:t>
            </a:r>
            <a:r>
              <a:rPr lang="de-DE" sz="3600" b="1" i="1" dirty="0"/>
              <a:t>(s)er </a:t>
            </a:r>
          </a:p>
          <a:p>
            <a:pPr algn="ctr"/>
            <a:r>
              <a:rPr lang="de-DE" sz="3600" b="1" i="1" dirty="0"/>
              <a:t>*Neusetzer </a:t>
            </a:r>
          </a:p>
          <a:p>
            <a:pPr algn="ctr"/>
            <a:r>
              <a:rPr lang="de-DE" sz="3600" i="1" dirty="0"/>
              <a:t>Weg/</a:t>
            </a:r>
            <a:r>
              <a:rPr lang="de-DE" sz="3600" i="1" dirty="0" err="1"/>
              <a:t>Hochfeld</a:t>
            </a:r>
            <a:endParaRPr lang="de-DE" sz="3600" dirty="0"/>
          </a:p>
          <a:p>
            <a:endParaRPr lang="de-DE" dirty="0"/>
          </a:p>
          <a:p>
            <a:endParaRPr lang="de-DE" dirty="0"/>
          </a:p>
        </p:txBody>
      </p:sp>
    </p:spTree>
    <p:extLst>
      <p:ext uri="{BB962C8B-B14F-4D97-AF65-F5344CB8AC3E}">
        <p14:creationId xmlns:p14="http://schemas.microsoft.com/office/powerpoint/2010/main" val="119123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Neuser</a:t>
            </a:r>
            <a:r>
              <a:rPr lang="de-DE" dirty="0"/>
              <a:t> Weg und </a:t>
            </a:r>
            <a:r>
              <a:rPr lang="de-DE" dirty="0" err="1"/>
              <a:t>Neuser</a:t>
            </a:r>
            <a:r>
              <a:rPr lang="de-DE" dirty="0"/>
              <a:t> </a:t>
            </a:r>
            <a:r>
              <a:rPr lang="de-DE" dirty="0" err="1"/>
              <a:t>Hochfeld</a:t>
            </a:r>
            <a:endParaRPr lang="de-DE" dirty="0"/>
          </a:p>
        </p:txBody>
      </p:sp>
      <p:pic>
        <p:nvPicPr>
          <p:cNvPr id="4" name="Inhaltsplatzhalter 3" descr="Neuser Weg.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t="-40696" b="-40696"/>
          <a:stretch>
            <a:fillRect/>
          </a:stretch>
        </p:blipFill>
        <p:spPr>
          <a:prstGeom prst="rect">
            <a:avLst/>
          </a:prstGeom>
        </p:spPr>
      </p:pic>
      <p:sp>
        <p:nvSpPr>
          <p:cNvPr id="5" name="Rahmen 4"/>
          <p:cNvSpPr/>
          <p:nvPr/>
        </p:nvSpPr>
        <p:spPr>
          <a:xfrm>
            <a:off x="6116320" y="2885440"/>
            <a:ext cx="1463040" cy="86360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6" name="Rahmen 5"/>
          <p:cNvSpPr/>
          <p:nvPr/>
        </p:nvSpPr>
        <p:spPr>
          <a:xfrm>
            <a:off x="3078480" y="4470400"/>
            <a:ext cx="4500880" cy="67360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35104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Oberau</a:t>
            </a:r>
            <a:r>
              <a:rPr lang="de-DE" dirty="0"/>
              <a:t> und </a:t>
            </a:r>
            <a:r>
              <a:rPr lang="de-DE" dirty="0" err="1"/>
              <a:t>Unterau</a:t>
            </a:r>
            <a:endParaRPr lang="de-DE" dirty="0"/>
          </a:p>
        </p:txBody>
      </p:sp>
      <p:sp>
        <p:nvSpPr>
          <p:cNvPr id="3" name="Inhaltsplatzhalter 2"/>
          <p:cNvSpPr>
            <a:spLocks noGrp="1"/>
          </p:cNvSpPr>
          <p:nvPr>
            <p:ph sz="quarter" idx="1"/>
          </p:nvPr>
        </p:nvSpPr>
        <p:spPr/>
        <p:txBody>
          <a:bodyPr/>
          <a:lstStyle/>
          <a:p>
            <a:pPr algn="ctr"/>
            <a:r>
              <a:rPr lang="de-DE" sz="2400" b="1" i="1" dirty="0" err="1"/>
              <a:t>Neuses</a:t>
            </a:r>
            <a:r>
              <a:rPr lang="de-DE" sz="2400" b="1" i="1" dirty="0"/>
              <a:t> am Berg/</a:t>
            </a:r>
            <a:r>
              <a:rPr lang="de-DE" sz="2400" b="1" i="1" dirty="0" err="1"/>
              <a:t>Neisach</a:t>
            </a:r>
            <a:r>
              <a:rPr lang="de-DE" sz="2400" b="1" i="1" dirty="0"/>
              <a:t>/</a:t>
            </a:r>
            <a:r>
              <a:rPr lang="de-DE" sz="2400" b="1" i="1" dirty="0" err="1"/>
              <a:t>Neusi</a:t>
            </a:r>
            <a:r>
              <a:rPr lang="de-DE" sz="2400" b="1" i="1" dirty="0"/>
              <a:t> </a:t>
            </a:r>
            <a:r>
              <a:rPr lang="de-DE" sz="2400" dirty="0"/>
              <a:t>= „</a:t>
            </a:r>
            <a:r>
              <a:rPr lang="de-DE" sz="2400" dirty="0" err="1"/>
              <a:t>Oberau</a:t>
            </a:r>
            <a:r>
              <a:rPr lang="de-DE" sz="2400" dirty="0"/>
              <a:t>“</a:t>
            </a:r>
          </a:p>
          <a:p>
            <a:pPr algn="ctr"/>
            <a:r>
              <a:rPr lang="de-DE" sz="2400" b="1" i="1" dirty="0" err="1"/>
              <a:t>Neuses</a:t>
            </a:r>
            <a:r>
              <a:rPr lang="de-DE" sz="2400" b="1" i="1" dirty="0"/>
              <a:t> am Grund/</a:t>
            </a:r>
            <a:r>
              <a:rPr lang="de-DE" sz="2400" b="1" i="1" dirty="0" err="1"/>
              <a:t>Neusetz</a:t>
            </a:r>
            <a:r>
              <a:rPr lang="de-DE" sz="2400" b="1" i="1" dirty="0"/>
              <a:t> </a:t>
            </a:r>
            <a:r>
              <a:rPr lang="de-DE" sz="2400" dirty="0"/>
              <a:t>= „</a:t>
            </a:r>
            <a:r>
              <a:rPr lang="de-DE" sz="2400" dirty="0" err="1"/>
              <a:t>Unterau</a:t>
            </a:r>
            <a:r>
              <a:rPr lang="de-DE" sz="2400" dirty="0"/>
              <a:t>“</a:t>
            </a:r>
          </a:p>
          <a:p>
            <a:pPr algn="ctr"/>
            <a:r>
              <a:rPr lang="de-DE" sz="2400" dirty="0"/>
              <a:t>Vgl. die Dörfer </a:t>
            </a:r>
            <a:r>
              <a:rPr lang="de-DE" sz="2400" b="1" i="1" dirty="0" err="1"/>
              <a:t>Oberneuseß</a:t>
            </a:r>
            <a:r>
              <a:rPr lang="de-DE" sz="2400" dirty="0"/>
              <a:t> und </a:t>
            </a:r>
            <a:r>
              <a:rPr lang="de-DE" sz="2400" b="1" i="1" dirty="0" err="1"/>
              <a:t>Unterneuseß</a:t>
            </a:r>
            <a:r>
              <a:rPr lang="de-DE" sz="2400" dirty="0"/>
              <a:t> bei </a:t>
            </a:r>
            <a:r>
              <a:rPr lang="de-DE" sz="2400" dirty="0" err="1"/>
              <a:t>Burgebrach</a:t>
            </a:r>
            <a:endParaRPr lang="de-DE" sz="2400" dirty="0"/>
          </a:p>
          <a:p>
            <a:pPr algn="ctr"/>
            <a:r>
              <a:rPr lang="de-DE" sz="2400" dirty="0"/>
              <a:t>und die Nachbardörfer </a:t>
            </a:r>
            <a:r>
              <a:rPr lang="de-DE" sz="2400" b="1" i="1" dirty="0" err="1"/>
              <a:t>Unterneuses</a:t>
            </a:r>
            <a:r>
              <a:rPr lang="de-DE" sz="2400" b="1" i="1" dirty="0"/>
              <a:t> </a:t>
            </a:r>
            <a:r>
              <a:rPr lang="de-DE" sz="2400" dirty="0"/>
              <a:t>und </a:t>
            </a:r>
            <a:r>
              <a:rPr lang="de-DE" sz="2400" b="1" i="1" dirty="0" err="1"/>
              <a:t>Niederau</a:t>
            </a:r>
            <a:r>
              <a:rPr lang="de-DE" sz="2400" dirty="0"/>
              <a:t> bei Bad Staffelstein</a:t>
            </a:r>
          </a:p>
          <a:p>
            <a:endParaRPr lang="de-DE" dirty="0"/>
          </a:p>
        </p:txBody>
      </p:sp>
      <p:pic>
        <p:nvPicPr>
          <p:cNvPr id="4" name="Bild 3" descr="Niederau Neuses.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32230" y="4316899"/>
            <a:ext cx="6889383" cy="1782149"/>
          </a:xfrm>
          <a:prstGeom prst="rect">
            <a:avLst/>
          </a:prstGeom>
        </p:spPr>
      </p:pic>
      <p:sp>
        <p:nvSpPr>
          <p:cNvPr id="5" name="Rahmen 4"/>
          <p:cNvSpPr/>
          <p:nvPr/>
        </p:nvSpPr>
        <p:spPr>
          <a:xfrm>
            <a:off x="5923280" y="4765040"/>
            <a:ext cx="1270000" cy="48768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6" name="Rahmen 5"/>
          <p:cNvSpPr/>
          <p:nvPr/>
        </p:nvSpPr>
        <p:spPr>
          <a:xfrm>
            <a:off x="3281680" y="4765040"/>
            <a:ext cx="680720" cy="40640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8536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und Au an der </a:t>
            </a:r>
            <a:r>
              <a:rPr lang="de-DE" dirty="0" err="1"/>
              <a:t>Rodach</a:t>
            </a:r>
            <a:r>
              <a:rPr lang="de-DE" dirty="0"/>
              <a:t> bei Kronach</a:t>
            </a:r>
          </a:p>
        </p:txBody>
      </p:sp>
      <p:pic>
        <p:nvPicPr>
          <p:cNvPr id="4" name="Inhaltsplatzhalter 3" descr="Neuses Au Kronach.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l="-47357" r="-47357"/>
          <a:stretch>
            <a:fillRect/>
          </a:stretch>
        </p:blipFill>
        <p:spPr/>
      </p:pic>
      <p:sp>
        <p:nvSpPr>
          <p:cNvPr id="5" name="Rahmen 4"/>
          <p:cNvSpPr/>
          <p:nvPr/>
        </p:nvSpPr>
        <p:spPr>
          <a:xfrm>
            <a:off x="5069840" y="1402080"/>
            <a:ext cx="853440" cy="60960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6" name="Rahmen 5"/>
          <p:cNvSpPr/>
          <p:nvPr/>
        </p:nvSpPr>
        <p:spPr>
          <a:xfrm>
            <a:off x="2865120" y="5557520"/>
            <a:ext cx="904240" cy="46736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83264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Von </a:t>
            </a:r>
            <a:r>
              <a:rPr lang="de-DE" i="1" dirty="0" err="1"/>
              <a:t>Neuses</a:t>
            </a:r>
            <a:r>
              <a:rPr lang="de-DE" dirty="0"/>
              <a:t> abgeleitete Familiennamen </a:t>
            </a:r>
          </a:p>
        </p:txBody>
      </p:sp>
      <p:sp>
        <p:nvSpPr>
          <p:cNvPr id="3" name="Inhaltsplatzhalter 2"/>
          <p:cNvSpPr>
            <a:spLocks noGrp="1"/>
          </p:cNvSpPr>
          <p:nvPr>
            <p:ph sz="half" idx="1"/>
          </p:nvPr>
        </p:nvSpPr>
        <p:spPr/>
        <p:txBody>
          <a:bodyPr>
            <a:normAutofit/>
          </a:bodyPr>
          <a:lstStyle/>
          <a:p>
            <a:pPr algn="ctr"/>
            <a:endParaRPr lang="de-DE" sz="4000" dirty="0"/>
          </a:p>
          <a:p>
            <a:pPr algn="ctr"/>
            <a:r>
              <a:rPr lang="de-DE" sz="4000" dirty="0" err="1"/>
              <a:t>Neiser</a:t>
            </a:r>
            <a:endParaRPr lang="de-DE" sz="4000" dirty="0"/>
          </a:p>
          <a:p>
            <a:pPr algn="ctr"/>
            <a:r>
              <a:rPr lang="de-DE" sz="4000" dirty="0" err="1"/>
              <a:t>Neuser</a:t>
            </a:r>
            <a:endParaRPr lang="de-DE" sz="4000" dirty="0"/>
          </a:p>
          <a:p>
            <a:pPr algn="ctr"/>
            <a:r>
              <a:rPr lang="de-DE" sz="4000" dirty="0" err="1"/>
              <a:t>Neusesser</a:t>
            </a:r>
          </a:p>
          <a:p>
            <a:pPr algn="ctr"/>
            <a:r>
              <a:rPr lang="de-DE" sz="4000" dirty="0"/>
              <a:t>Neusetzer</a:t>
            </a:r>
          </a:p>
        </p:txBody>
      </p:sp>
      <p:sp>
        <p:nvSpPr>
          <p:cNvPr id="4" name="Inhaltsplatzhalter 3"/>
          <p:cNvSpPr>
            <a:spLocks noGrp="1"/>
          </p:cNvSpPr>
          <p:nvPr>
            <p:ph sz="half" idx="2"/>
          </p:nvPr>
        </p:nvSpPr>
        <p:spPr/>
        <p:txBody>
          <a:bodyPr>
            <a:normAutofit/>
          </a:bodyPr>
          <a:lstStyle/>
          <a:p>
            <a:pPr algn="ctr"/>
            <a:endParaRPr lang="de-DE" sz="4000" dirty="0"/>
          </a:p>
          <a:p>
            <a:pPr algn="ctr"/>
            <a:r>
              <a:rPr lang="de-DE" sz="4000" dirty="0" err="1"/>
              <a:t>Neisacher</a:t>
            </a:r>
            <a:endParaRPr lang="de-DE" sz="4000" dirty="0"/>
          </a:p>
          <a:p>
            <a:pPr algn="ctr"/>
            <a:r>
              <a:rPr lang="de-DE" sz="4000" dirty="0" err="1"/>
              <a:t>Neusacher</a:t>
            </a:r>
            <a:endParaRPr lang="de-DE" sz="4000" dirty="0"/>
          </a:p>
          <a:p>
            <a:pPr algn="ctr"/>
            <a:r>
              <a:rPr lang="de-DE" sz="4000" dirty="0" err="1"/>
              <a:t>Neusa</a:t>
            </a:r>
            <a:endParaRPr lang="de-DE" sz="4000" dirty="0"/>
          </a:p>
          <a:p>
            <a:pPr algn="ctr"/>
            <a:r>
              <a:rPr lang="de-DE" sz="4000" dirty="0" err="1"/>
              <a:t>Neuse</a:t>
            </a:r>
            <a:endParaRPr lang="de-DE" sz="4000" dirty="0"/>
          </a:p>
          <a:p>
            <a:pPr algn="ctr"/>
            <a:r>
              <a:rPr lang="de-DE" sz="4000" b="1" dirty="0" err="1"/>
              <a:t>Neuß</a:t>
            </a:r>
            <a:endParaRPr lang="de-DE" sz="4000" b="1" dirty="0"/>
          </a:p>
          <a:p>
            <a:endParaRPr lang="de-DE" sz="4000" dirty="0"/>
          </a:p>
          <a:p>
            <a:endParaRPr lang="de-DE" sz="4000" dirty="0"/>
          </a:p>
        </p:txBody>
      </p:sp>
    </p:spTree>
    <p:extLst>
      <p:ext uri="{BB962C8B-B14F-4D97-AF65-F5344CB8AC3E}">
        <p14:creationId xmlns:p14="http://schemas.microsoft.com/office/powerpoint/2010/main" val="189652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13360"/>
            <a:ext cx="8534400" cy="885952"/>
          </a:xfrm>
        </p:spPr>
        <p:txBody>
          <a:bodyPr>
            <a:normAutofit fontScale="90000"/>
          </a:bodyPr>
          <a:lstStyle/>
          <a:p>
            <a:r>
              <a:rPr lang="de-DE" dirty="0"/>
              <a:t>Das steinreiche </a:t>
            </a:r>
            <a:r>
              <a:rPr lang="de-DE" dirty="0" err="1"/>
              <a:t>Neuses</a:t>
            </a:r>
            <a:r>
              <a:rPr lang="de-DE" dirty="0"/>
              <a:t> und seine wendischen Glatzen</a:t>
            </a:r>
          </a:p>
        </p:txBody>
      </p:sp>
      <p:sp>
        <p:nvSpPr>
          <p:cNvPr id="3" name="Inhaltsplatzhalter 2"/>
          <p:cNvSpPr>
            <a:spLocks noGrp="1"/>
          </p:cNvSpPr>
          <p:nvPr>
            <p:ph sz="quarter" idx="1"/>
          </p:nvPr>
        </p:nvSpPr>
        <p:spPr/>
        <p:txBody>
          <a:bodyPr>
            <a:noAutofit/>
          </a:bodyPr>
          <a:lstStyle/>
          <a:p>
            <a:pPr algn="ctr"/>
            <a:r>
              <a:rPr lang="de-DE" sz="2800" b="1" i="1" dirty="0"/>
              <a:t>Glatzen, </a:t>
            </a:r>
            <a:r>
              <a:rPr lang="de-DE" sz="2800" b="1" i="1" dirty="0" err="1"/>
              <a:t>Glatz</a:t>
            </a:r>
            <a:r>
              <a:rPr lang="de-DE" sz="2800" b="1" i="1" dirty="0"/>
              <a:t> Weinberg, Glatzenberg </a:t>
            </a:r>
          </a:p>
          <a:p>
            <a:pPr algn="ctr"/>
            <a:r>
              <a:rPr lang="de-DE" sz="2800" dirty="0"/>
              <a:t>zu wendisch-slawisch </a:t>
            </a:r>
            <a:r>
              <a:rPr lang="de-DE" sz="2800" b="1" i="1" dirty="0" err="1"/>
              <a:t>glaz</a:t>
            </a:r>
            <a:r>
              <a:rPr lang="de-DE" sz="2800" b="1" i="1" dirty="0"/>
              <a:t> </a:t>
            </a:r>
            <a:r>
              <a:rPr lang="de-DE" sz="2800" i="1" dirty="0"/>
              <a:t>‘</a:t>
            </a:r>
            <a:r>
              <a:rPr lang="de-DE" sz="2800" dirty="0"/>
              <a:t>Stein, Fels’, </a:t>
            </a:r>
          </a:p>
          <a:p>
            <a:pPr algn="ctr"/>
            <a:r>
              <a:rPr lang="de-DE" sz="2800" dirty="0"/>
              <a:t>polnisch </a:t>
            </a:r>
            <a:r>
              <a:rPr lang="de-DE" sz="2800" b="1" i="1" dirty="0" err="1"/>
              <a:t>głaz</a:t>
            </a:r>
            <a:r>
              <a:rPr lang="de-DE" sz="2800" dirty="0"/>
              <a:t> </a:t>
            </a:r>
          </a:p>
          <a:p>
            <a:pPr algn="ctr"/>
            <a:r>
              <a:rPr lang="de-DE" sz="2400" i="1" dirty="0" err="1"/>
              <a:t>To</a:t>
            </a:r>
            <a:r>
              <a:rPr lang="de-DE" sz="2400" i="1" dirty="0"/>
              <a:t> </a:t>
            </a:r>
            <a:r>
              <a:rPr lang="de-DE" sz="2400" i="1" dirty="0" err="1"/>
              <a:t>całkiem</a:t>
            </a:r>
            <a:r>
              <a:rPr lang="de-DE" sz="2400" i="1" dirty="0"/>
              <a:t> </a:t>
            </a:r>
            <a:r>
              <a:rPr lang="de-DE" sz="2400" i="1" dirty="0" err="1"/>
              <a:t>ładny</a:t>
            </a:r>
            <a:r>
              <a:rPr lang="de-DE" sz="2400" i="1" dirty="0"/>
              <a:t> </a:t>
            </a:r>
            <a:r>
              <a:rPr lang="de-DE" sz="2400" b="1" i="1" dirty="0" err="1"/>
              <a:t>głaz</a:t>
            </a:r>
            <a:r>
              <a:rPr lang="de-DE" sz="2400" dirty="0"/>
              <a:t>. Das ist ein hübscher </a:t>
            </a:r>
            <a:r>
              <a:rPr lang="de-DE" sz="2400" b="1" dirty="0"/>
              <a:t>Fels</a:t>
            </a:r>
            <a:r>
              <a:rPr lang="de-DE" sz="2400" dirty="0"/>
              <a:t>.</a:t>
            </a:r>
          </a:p>
          <a:p>
            <a:pPr algn="ctr"/>
            <a:r>
              <a:rPr lang="de-DE" sz="2400" i="1" dirty="0" err="1"/>
              <a:t>Zimne</a:t>
            </a:r>
            <a:r>
              <a:rPr lang="de-DE" sz="2400" i="1" dirty="0"/>
              <a:t> </a:t>
            </a:r>
            <a:r>
              <a:rPr lang="de-DE" sz="2400" i="1" dirty="0" err="1"/>
              <a:t>były</a:t>
            </a:r>
            <a:r>
              <a:rPr lang="de-DE" sz="2400" i="1" dirty="0"/>
              <a:t> </a:t>
            </a:r>
            <a:r>
              <a:rPr lang="de-DE" sz="2400" i="1" dirty="0" err="1"/>
              <a:t>jak</a:t>
            </a:r>
            <a:r>
              <a:rPr lang="de-DE" sz="2400" i="1" dirty="0"/>
              <a:t> </a:t>
            </a:r>
            <a:r>
              <a:rPr lang="de-DE" sz="2400" b="1" i="1" dirty="0" err="1"/>
              <a:t>głaz</a:t>
            </a:r>
            <a:r>
              <a:rPr lang="de-DE" sz="2400" dirty="0"/>
              <a:t>. Und da waren sie schon so kalt wie </a:t>
            </a:r>
            <a:r>
              <a:rPr lang="de-DE" sz="2400" b="1" dirty="0"/>
              <a:t>Stein</a:t>
            </a:r>
            <a:r>
              <a:rPr lang="de-DE" sz="2400" dirty="0"/>
              <a:t>.</a:t>
            </a:r>
          </a:p>
          <a:p>
            <a:pPr algn="ctr"/>
            <a:r>
              <a:rPr lang="de-DE" sz="2800" b="1" i="1" dirty="0"/>
              <a:t>Glaswiesen </a:t>
            </a:r>
            <a:r>
              <a:rPr lang="de-DE" sz="2800" dirty="0"/>
              <a:t>bzw.</a:t>
            </a:r>
            <a:endParaRPr lang="de-DE" sz="2800" b="1" i="1" dirty="0"/>
          </a:p>
          <a:p>
            <a:pPr algn="ctr"/>
            <a:r>
              <a:rPr lang="de-DE" sz="2800" b="1" i="1" dirty="0" err="1"/>
              <a:t>Glasserwiesen</a:t>
            </a:r>
            <a:r>
              <a:rPr lang="de-DE" sz="2800" b="1" i="1" dirty="0"/>
              <a:t> </a:t>
            </a:r>
            <a:r>
              <a:rPr lang="de-DE" sz="2800" dirty="0"/>
              <a:t>„steinige Wiese“</a:t>
            </a:r>
          </a:p>
          <a:p>
            <a:pPr algn="ctr"/>
            <a:r>
              <a:rPr lang="de-DE" sz="2800" b="1" i="1" dirty="0"/>
              <a:t>Schaller</a:t>
            </a:r>
            <a:r>
              <a:rPr lang="de-DE" sz="2800" dirty="0"/>
              <a:t>,</a:t>
            </a:r>
            <a:r>
              <a:rPr lang="de-DE" sz="2800" b="1" i="1" dirty="0"/>
              <a:t> </a:t>
            </a:r>
            <a:r>
              <a:rPr lang="de-DE" sz="2800" dirty="0"/>
              <a:t>zu wendisch-slawisch </a:t>
            </a:r>
            <a:r>
              <a:rPr lang="de-DE" sz="2800" b="1" i="1" dirty="0" err="1"/>
              <a:t>skala</a:t>
            </a:r>
            <a:r>
              <a:rPr lang="de-DE" sz="2800" b="1" i="1" dirty="0"/>
              <a:t> </a:t>
            </a:r>
            <a:r>
              <a:rPr lang="de-DE" sz="2800" dirty="0"/>
              <a:t>„Fels, Stein“ </a:t>
            </a:r>
          </a:p>
        </p:txBody>
      </p:sp>
    </p:spTree>
    <p:extLst>
      <p:ext uri="{BB962C8B-B14F-4D97-AF65-F5344CB8AC3E}">
        <p14:creationId xmlns:p14="http://schemas.microsoft.com/office/powerpoint/2010/main" val="365525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 schöner Glatzenfels</a:t>
            </a:r>
          </a:p>
        </p:txBody>
      </p:sp>
      <p:pic>
        <p:nvPicPr>
          <p:cNvPr id="5" name="Inhaltsplatzhalter 4" descr="Glatzen Kopie.jp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t="14159" b="14159"/>
          <a:stretch>
            <a:fillRect/>
          </a:stretch>
        </p:blipFill>
        <p:spPr/>
      </p:pic>
    </p:spTree>
    <p:extLst>
      <p:ext uri="{BB962C8B-B14F-4D97-AF65-F5344CB8AC3E}">
        <p14:creationId xmlns:p14="http://schemas.microsoft.com/office/powerpoint/2010/main" val="413866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Lietzen</a:t>
            </a:r>
            <a:r>
              <a:rPr lang="de-DE" dirty="0"/>
              <a:t>, Horn und Doll Berg</a:t>
            </a:r>
          </a:p>
        </p:txBody>
      </p:sp>
      <p:sp>
        <p:nvSpPr>
          <p:cNvPr id="3" name="Inhaltsplatzhalter 2"/>
          <p:cNvSpPr>
            <a:spLocks noGrp="1"/>
          </p:cNvSpPr>
          <p:nvPr>
            <p:ph sz="quarter" idx="1"/>
          </p:nvPr>
        </p:nvSpPr>
        <p:spPr/>
        <p:txBody>
          <a:bodyPr>
            <a:normAutofit lnSpcReduction="10000"/>
          </a:bodyPr>
          <a:lstStyle/>
          <a:p>
            <a:pPr algn="ctr"/>
            <a:r>
              <a:rPr lang="de-DE" sz="3200" b="1" i="1" dirty="0" err="1"/>
              <a:t>Lietzen</a:t>
            </a:r>
            <a:r>
              <a:rPr lang="de-DE" sz="3200" dirty="0"/>
              <a:t>, zu wendisch-slawisch </a:t>
            </a:r>
            <a:r>
              <a:rPr lang="de-DE" sz="3200" b="1" i="1" dirty="0" err="1"/>
              <a:t>lucina</a:t>
            </a:r>
            <a:r>
              <a:rPr lang="de-DE" sz="3200" dirty="0"/>
              <a:t> „Wiese, Sumpfland“, bulgarisch </a:t>
            </a:r>
            <a:r>
              <a:rPr lang="de-DE" sz="3200" b="1" i="1" dirty="0" err="1"/>
              <a:t>lucina</a:t>
            </a:r>
            <a:r>
              <a:rPr lang="de-DE" sz="3200" dirty="0"/>
              <a:t> „Wiese“ </a:t>
            </a:r>
          </a:p>
          <a:p>
            <a:pPr algn="ctr"/>
            <a:r>
              <a:rPr lang="de-DE" sz="3200" b="1" i="1" dirty="0"/>
              <a:t>Horn</a:t>
            </a:r>
            <a:r>
              <a:rPr lang="de-DE" sz="3200" dirty="0"/>
              <a:t>, zu wendisch </a:t>
            </a:r>
            <a:r>
              <a:rPr lang="de-DE" sz="3200" b="1" i="1" dirty="0" err="1"/>
              <a:t>hora</a:t>
            </a:r>
            <a:r>
              <a:rPr lang="de-DE" sz="3200" dirty="0"/>
              <a:t> „Berg, Bergwald, Wald“,  tschechisch </a:t>
            </a:r>
            <a:r>
              <a:rPr lang="de-DE" sz="3200" b="1" i="1" dirty="0" err="1"/>
              <a:t>hora</a:t>
            </a:r>
            <a:r>
              <a:rPr lang="de-DE" sz="3200" dirty="0"/>
              <a:t>, slowakisch </a:t>
            </a:r>
            <a:r>
              <a:rPr lang="de-DE" sz="3200" b="1" i="1" dirty="0" err="1"/>
              <a:t>hornatý</a:t>
            </a:r>
            <a:r>
              <a:rPr lang="de-DE" sz="3200" dirty="0"/>
              <a:t> „bergig, gebirgig“ und </a:t>
            </a:r>
            <a:r>
              <a:rPr lang="de-DE" sz="3200" b="1" i="1" dirty="0" err="1"/>
              <a:t>hora</a:t>
            </a:r>
            <a:r>
              <a:rPr lang="de-DE" sz="3200" dirty="0"/>
              <a:t> „Berg, Wald“ </a:t>
            </a:r>
          </a:p>
          <a:p>
            <a:pPr algn="ctr"/>
            <a:r>
              <a:rPr lang="de-DE" sz="3200" b="1" i="1" dirty="0" err="1"/>
              <a:t>Döllberg</a:t>
            </a:r>
            <a:r>
              <a:rPr lang="de-DE" sz="3200" dirty="0"/>
              <a:t>, früher </a:t>
            </a:r>
            <a:r>
              <a:rPr lang="de-DE" sz="3200" b="1" i="1" dirty="0"/>
              <a:t>Doll Berg</a:t>
            </a:r>
            <a:r>
              <a:rPr lang="de-DE" sz="3200" dirty="0"/>
              <a:t>, zu sorbisch </a:t>
            </a:r>
            <a:r>
              <a:rPr lang="de-DE" sz="3200" b="1" i="1" dirty="0" err="1"/>
              <a:t>dol</a:t>
            </a:r>
            <a:r>
              <a:rPr lang="de-DE" sz="3200" dirty="0"/>
              <a:t>,  russisch </a:t>
            </a:r>
            <a:r>
              <a:rPr lang="de-DE" sz="3200" b="1" i="1" dirty="0" err="1"/>
              <a:t>dol</a:t>
            </a:r>
            <a:r>
              <a:rPr lang="de-DE" sz="3200" dirty="0"/>
              <a:t> „Tal“, also „</a:t>
            </a:r>
            <a:r>
              <a:rPr lang="de-DE" sz="3200" dirty="0" err="1"/>
              <a:t>Talberg</a:t>
            </a:r>
            <a:r>
              <a:rPr lang="de-DE" sz="3200" dirty="0"/>
              <a:t>“ </a:t>
            </a:r>
          </a:p>
          <a:p>
            <a:pPr marL="0" indent="0" defTabSz="457200">
              <a:spcBef>
                <a:spcPts val="0"/>
              </a:spcBef>
              <a:buClrTx/>
              <a:buSzTx/>
              <a:buNone/>
              <a:defRPr/>
            </a:pPr>
            <a:endParaRPr lang="de-DE" sz="3200" dirty="0"/>
          </a:p>
          <a:p>
            <a:endParaRPr lang="de-DE" sz="3200" dirty="0"/>
          </a:p>
          <a:p>
            <a:pPr marL="0" indent="0">
              <a:buNone/>
            </a:pPr>
            <a:endParaRPr lang="de-DE" dirty="0"/>
          </a:p>
          <a:p>
            <a:endParaRPr lang="de-DE" dirty="0"/>
          </a:p>
        </p:txBody>
      </p:sp>
    </p:spTree>
    <p:extLst>
      <p:ext uri="{BB962C8B-B14F-4D97-AF65-F5344CB8AC3E}">
        <p14:creationId xmlns:p14="http://schemas.microsoft.com/office/powerpoint/2010/main" val="236393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i="1" dirty="0"/>
              <a:t>Lang</a:t>
            </a:r>
            <a:r>
              <a:rPr lang="de-DE" dirty="0"/>
              <a:t> und </a:t>
            </a:r>
            <a:r>
              <a:rPr lang="de-DE" i="1" dirty="0"/>
              <a:t>Lange Läng </a:t>
            </a:r>
            <a:r>
              <a:rPr lang="de-DE" dirty="0"/>
              <a:t>I</a:t>
            </a:r>
            <a:endParaRPr lang="de-DE" i="1" dirty="0"/>
          </a:p>
        </p:txBody>
      </p:sp>
      <p:sp>
        <p:nvSpPr>
          <p:cNvPr id="3" name="Inhaltsplatzhalter 2"/>
          <p:cNvSpPr>
            <a:spLocks noGrp="1"/>
          </p:cNvSpPr>
          <p:nvPr>
            <p:ph sz="quarter" idx="1"/>
          </p:nvPr>
        </p:nvSpPr>
        <p:spPr/>
        <p:txBody>
          <a:bodyPr>
            <a:normAutofit lnSpcReduction="10000"/>
          </a:bodyPr>
          <a:lstStyle/>
          <a:p>
            <a:pPr algn="ctr"/>
            <a:r>
              <a:rPr lang="de-DE" sz="3600" b="1" dirty="0"/>
              <a:t>Lang, Läng </a:t>
            </a:r>
            <a:r>
              <a:rPr lang="de-DE" sz="3600" dirty="0"/>
              <a:t>„feuchte Wiese“ </a:t>
            </a:r>
          </a:p>
          <a:p>
            <a:pPr algn="ctr"/>
            <a:endParaRPr lang="de-DE" sz="3600" dirty="0"/>
          </a:p>
          <a:p>
            <a:pPr algn="ctr"/>
            <a:r>
              <a:rPr lang="de-DE" sz="3600" dirty="0"/>
              <a:t>sorbisch </a:t>
            </a:r>
            <a:r>
              <a:rPr lang="de-DE" sz="3600" b="1" i="1" dirty="0" err="1"/>
              <a:t>luka</a:t>
            </a:r>
            <a:r>
              <a:rPr lang="de-DE" sz="3600" dirty="0"/>
              <a:t>, slowenisch </a:t>
            </a:r>
            <a:r>
              <a:rPr lang="de-DE" sz="3600" b="1" i="1" dirty="0" err="1"/>
              <a:t>loka</a:t>
            </a:r>
            <a:r>
              <a:rPr lang="de-DE" sz="3600" dirty="0"/>
              <a:t>, polnisch</a:t>
            </a:r>
            <a:r>
              <a:rPr lang="de-DE" sz="3600" b="1" i="1" dirty="0"/>
              <a:t> </a:t>
            </a:r>
            <a:r>
              <a:rPr lang="de-DE" sz="3600" b="1" i="1" dirty="0" err="1"/>
              <a:t>ląka</a:t>
            </a:r>
            <a:r>
              <a:rPr lang="de-DE" sz="3600" dirty="0"/>
              <a:t>, tschechisch </a:t>
            </a:r>
            <a:r>
              <a:rPr lang="de-DE" sz="3600" b="1" i="1" dirty="0" err="1"/>
              <a:t>louka</a:t>
            </a:r>
            <a:r>
              <a:rPr lang="de-DE" sz="3600" dirty="0"/>
              <a:t> </a:t>
            </a:r>
          </a:p>
          <a:p>
            <a:pPr algn="ctr"/>
            <a:endParaRPr lang="de-DE" sz="3600" dirty="0"/>
          </a:p>
          <a:p>
            <a:pPr algn="ctr"/>
            <a:r>
              <a:rPr lang="de-DE" sz="3600" dirty="0"/>
              <a:t>Die erhaltene nasalierte Form </a:t>
            </a:r>
            <a:r>
              <a:rPr lang="de-DE" sz="3600" b="1" i="1" dirty="0"/>
              <a:t>*</a:t>
            </a:r>
            <a:r>
              <a:rPr lang="de-DE" sz="3600" b="1" i="1" dirty="0" err="1"/>
              <a:t>lanka</a:t>
            </a:r>
            <a:r>
              <a:rPr lang="de-DE" sz="3600" b="1" i="1" dirty="0"/>
              <a:t> </a:t>
            </a:r>
            <a:r>
              <a:rPr lang="de-DE" sz="3600" dirty="0"/>
              <a:t>weist auf ein hohes Alter hin (vor dem 11. Jahrhundert)</a:t>
            </a:r>
          </a:p>
        </p:txBody>
      </p:sp>
    </p:spTree>
    <p:extLst>
      <p:ext uri="{BB962C8B-B14F-4D97-AF65-F5344CB8AC3E}">
        <p14:creationId xmlns:p14="http://schemas.microsoft.com/office/powerpoint/2010/main" val="364433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i="1" dirty="0"/>
              <a:t>Lang</a:t>
            </a:r>
            <a:r>
              <a:rPr lang="de-DE" dirty="0"/>
              <a:t> und </a:t>
            </a:r>
            <a:r>
              <a:rPr lang="de-DE" i="1" dirty="0"/>
              <a:t>Lange Läng </a:t>
            </a:r>
            <a:r>
              <a:rPr lang="de-DE" dirty="0"/>
              <a:t>II</a:t>
            </a:r>
          </a:p>
        </p:txBody>
      </p:sp>
      <p:sp>
        <p:nvSpPr>
          <p:cNvPr id="3" name="Inhaltsplatzhalter 2"/>
          <p:cNvSpPr>
            <a:spLocks noGrp="1"/>
          </p:cNvSpPr>
          <p:nvPr>
            <p:ph sz="quarter" idx="1"/>
          </p:nvPr>
        </p:nvSpPr>
        <p:spPr/>
        <p:txBody>
          <a:bodyPr>
            <a:normAutofit fontScale="77500" lnSpcReduction="20000"/>
          </a:bodyPr>
          <a:lstStyle/>
          <a:p>
            <a:pPr algn="ctr"/>
            <a:r>
              <a:rPr lang="de-DE" b="1" i="1" dirty="0"/>
              <a:t>Kleine Läng</a:t>
            </a:r>
            <a:r>
              <a:rPr lang="de-DE" dirty="0"/>
              <a:t> (</a:t>
            </a:r>
            <a:r>
              <a:rPr lang="de-DE" dirty="0" err="1"/>
              <a:t>Abtswind</a:t>
            </a:r>
            <a:r>
              <a:rPr lang="de-DE" dirty="0"/>
              <a:t>), wie </a:t>
            </a:r>
          </a:p>
          <a:p>
            <a:pPr algn="ctr"/>
            <a:r>
              <a:rPr lang="de-DE" b="1" i="1" dirty="0"/>
              <a:t>Kleinlang</a:t>
            </a:r>
            <a:r>
              <a:rPr lang="de-DE" i="1" dirty="0"/>
              <a:t>-heim, </a:t>
            </a:r>
            <a:r>
              <a:rPr lang="de-DE" dirty="0"/>
              <a:t>dialektal</a:t>
            </a:r>
            <a:r>
              <a:rPr lang="de-DE" i="1" dirty="0"/>
              <a:t> „</a:t>
            </a:r>
            <a:r>
              <a:rPr lang="de-DE" b="1" i="1" dirty="0" err="1"/>
              <a:t>Langga</a:t>
            </a:r>
            <a:r>
              <a:rPr lang="de-DE" i="1" dirty="0"/>
              <a:t>“</a:t>
            </a:r>
            <a:r>
              <a:rPr lang="de-DE" dirty="0"/>
              <a:t>, </a:t>
            </a:r>
          </a:p>
          <a:p>
            <a:pPr algn="ctr"/>
            <a:r>
              <a:rPr lang="de-DE" b="1" i="1" dirty="0" err="1"/>
              <a:t>Lengfeld</a:t>
            </a:r>
            <a:r>
              <a:rPr lang="de-DE" dirty="0"/>
              <a:t> (Würzburg), </a:t>
            </a:r>
          </a:p>
          <a:p>
            <a:pPr algn="ctr"/>
            <a:r>
              <a:rPr lang="de-DE" b="1" i="1" dirty="0"/>
              <a:t>Länge</a:t>
            </a:r>
            <a:r>
              <a:rPr lang="de-DE" dirty="0"/>
              <a:t> (</a:t>
            </a:r>
            <a:r>
              <a:rPr lang="de-DE" dirty="0" err="1"/>
              <a:t>Püssensheim</a:t>
            </a:r>
            <a:r>
              <a:rPr lang="de-DE" dirty="0"/>
              <a:t>) </a:t>
            </a:r>
          </a:p>
          <a:p>
            <a:pPr algn="ctr"/>
            <a:r>
              <a:rPr lang="de-DE" b="1" i="1" dirty="0"/>
              <a:t>Lange Läng</a:t>
            </a:r>
            <a:r>
              <a:rPr lang="de-DE" dirty="0"/>
              <a:t> und </a:t>
            </a:r>
            <a:r>
              <a:rPr lang="de-DE" b="1" i="1" dirty="0"/>
              <a:t>Krumme Läng</a:t>
            </a:r>
            <a:r>
              <a:rPr lang="de-DE" dirty="0"/>
              <a:t> (Dettelbach), </a:t>
            </a:r>
          </a:p>
          <a:p>
            <a:pPr algn="ctr"/>
            <a:r>
              <a:rPr lang="de-DE" b="1" i="1" dirty="0"/>
              <a:t>Länge</a:t>
            </a:r>
            <a:r>
              <a:rPr lang="de-DE" dirty="0"/>
              <a:t> und </a:t>
            </a:r>
            <a:r>
              <a:rPr lang="de-DE" b="1" i="1" dirty="0"/>
              <a:t>Lang</a:t>
            </a:r>
            <a:r>
              <a:rPr lang="de-DE" dirty="0"/>
              <a:t> (</a:t>
            </a:r>
            <a:r>
              <a:rPr lang="de-DE" dirty="0" err="1"/>
              <a:t>Prosselsheim</a:t>
            </a:r>
            <a:r>
              <a:rPr lang="de-DE" dirty="0"/>
              <a:t>), </a:t>
            </a:r>
          </a:p>
          <a:p>
            <a:pPr algn="ctr"/>
            <a:r>
              <a:rPr lang="de-DE" b="1" i="1" dirty="0"/>
              <a:t>Hoflängen</a:t>
            </a:r>
            <a:r>
              <a:rPr lang="de-DE" dirty="0"/>
              <a:t> (</a:t>
            </a:r>
            <a:r>
              <a:rPr lang="de-DE" dirty="0" err="1"/>
              <a:t>Stadelschwarzach</a:t>
            </a:r>
            <a:r>
              <a:rPr lang="de-DE" dirty="0"/>
              <a:t>), </a:t>
            </a:r>
          </a:p>
          <a:p>
            <a:pPr algn="ctr"/>
            <a:r>
              <a:rPr lang="de-DE" b="1" i="1" dirty="0"/>
              <a:t>Langlänge</a:t>
            </a:r>
            <a:r>
              <a:rPr lang="de-DE" dirty="0"/>
              <a:t> (</a:t>
            </a:r>
            <a:r>
              <a:rPr lang="de-DE" b="1" i="1" dirty="0" err="1"/>
              <a:t>Langen</a:t>
            </a:r>
            <a:r>
              <a:rPr lang="de-DE" dirty="0" err="1"/>
              <a:t>zenn</a:t>
            </a:r>
            <a:r>
              <a:rPr lang="de-DE" dirty="0"/>
              <a:t>), </a:t>
            </a:r>
          </a:p>
          <a:p>
            <a:pPr algn="ctr"/>
            <a:r>
              <a:rPr lang="de-DE" b="1" i="1" dirty="0" err="1"/>
              <a:t>Sulzenlänge</a:t>
            </a:r>
            <a:r>
              <a:rPr lang="de-DE" b="1" i="1" dirty="0"/>
              <a:t>, Nasse Länge</a:t>
            </a:r>
            <a:r>
              <a:rPr lang="de-DE" dirty="0"/>
              <a:t> (</a:t>
            </a:r>
            <a:r>
              <a:rPr lang="de-DE" dirty="0" err="1"/>
              <a:t>Westheim</a:t>
            </a:r>
            <a:r>
              <a:rPr lang="de-DE" dirty="0"/>
              <a:t>), </a:t>
            </a:r>
          </a:p>
          <a:p>
            <a:pPr algn="ctr"/>
            <a:r>
              <a:rPr lang="de-DE" b="1" i="1" dirty="0"/>
              <a:t>Wasenlänge</a:t>
            </a:r>
            <a:r>
              <a:rPr lang="de-DE" dirty="0"/>
              <a:t> (</a:t>
            </a:r>
            <a:r>
              <a:rPr lang="de-DE" dirty="0" err="1"/>
              <a:t>Gerolzhofen</a:t>
            </a:r>
            <a:r>
              <a:rPr lang="de-DE" dirty="0"/>
              <a:t>), </a:t>
            </a:r>
          </a:p>
          <a:p>
            <a:pPr algn="ctr"/>
            <a:r>
              <a:rPr lang="de-DE" b="1" i="1" dirty="0" err="1"/>
              <a:t>Strudlängen</a:t>
            </a:r>
            <a:r>
              <a:rPr lang="de-DE" dirty="0"/>
              <a:t> und die </a:t>
            </a:r>
            <a:r>
              <a:rPr lang="de-DE" b="1" i="1" dirty="0"/>
              <a:t>Kurze </a:t>
            </a:r>
            <a:r>
              <a:rPr lang="de-DE" b="1" i="1" dirty="0" err="1"/>
              <a:t>Strudläng</a:t>
            </a:r>
            <a:r>
              <a:rPr lang="de-DE" dirty="0"/>
              <a:t> (</a:t>
            </a:r>
            <a:r>
              <a:rPr lang="de-DE" dirty="0" err="1"/>
              <a:t>Gaibach</a:t>
            </a:r>
            <a:r>
              <a:rPr lang="de-DE" dirty="0"/>
              <a:t>),</a:t>
            </a:r>
          </a:p>
          <a:p>
            <a:pPr algn="ctr"/>
            <a:r>
              <a:rPr lang="de-DE" b="1" i="1" dirty="0"/>
              <a:t>Herrenlänge</a:t>
            </a:r>
            <a:r>
              <a:rPr lang="de-DE" dirty="0"/>
              <a:t> (Giebelstadt), </a:t>
            </a:r>
          </a:p>
          <a:p>
            <a:pPr algn="ctr"/>
            <a:r>
              <a:rPr lang="de-DE" b="1" i="1" dirty="0" err="1"/>
              <a:t>Drey</a:t>
            </a:r>
            <a:r>
              <a:rPr lang="de-DE" b="1" i="1" dirty="0"/>
              <a:t> Läng</a:t>
            </a:r>
            <a:r>
              <a:rPr lang="de-DE" dirty="0"/>
              <a:t> und </a:t>
            </a:r>
            <a:r>
              <a:rPr lang="de-DE" b="1" i="1" dirty="0"/>
              <a:t>Krumme Läng</a:t>
            </a:r>
            <a:r>
              <a:rPr lang="de-DE" dirty="0"/>
              <a:t> (Hausen) </a:t>
            </a:r>
          </a:p>
          <a:p>
            <a:pPr algn="ctr"/>
            <a:r>
              <a:rPr lang="de-DE" b="1" i="1" dirty="0"/>
              <a:t>Osterlang</a:t>
            </a:r>
            <a:r>
              <a:rPr lang="de-DE" dirty="0"/>
              <a:t> (Schweinfurt) </a:t>
            </a:r>
          </a:p>
          <a:p>
            <a:endParaRPr lang="de-DE" dirty="0"/>
          </a:p>
        </p:txBody>
      </p:sp>
    </p:spTree>
    <p:extLst>
      <p:ext uri="{BB962C8B-B14F-4D97-AF65-F5344CB8AC3E}">
        <p14:creationId xmlns:p14="http://schemas.microsoft.com/office/powerpoint/2010/main" val="305513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Das „Leitfossil“ </a:t>
            </a:r>
            <a:r>
              <a:rPr lang="de-DE" i="1" dirty="0"/>
              <a:t>Lang/Läng</a:t>
            </a:r>
          </a:p>
        </p:txBody>
      </p:sp>
      <p:pic>
        <p:nvPicPr>
          <p:cNvPr id="1025" name="Bild 1184"/>
          <p:cNvPicPr>
            <a:picLocks noGrp="1" noChangeAspect="1" noChangeArrowheads="1"/>
          </p:cNvPicPr>
          <p:nvPr>
            <p:ph sz="quarter" idx="1"/>
          </p:nvPr>
        </p:nvPicPr>
        <p:blipFill>
          <a:blip r:embed="rId2" cstate="email">
            <a:extLst>
              <a:ext uri="{28A0092B-C50C-407E-A947-70E740481C1C}">
                <a14:useLocalDpi xmlns:a14="http://schemas.microsoft.com/office/drawing/2010/main" val="0"/>
              </a:ext>
            </a:extLst>
          </a:blip>
          <a:srcRect l="-45860" r="-45860"/>
          <a:stretch>
            <a:fillRect/>
          </a:stretch>
        </p:blipFill>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73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Wendisches </a:t>
            </a:r>
            <a:r>
              <a:rPr lang="de-DE" dirty="0" err="1"/>
              <a:t>Neuses</a:t>
            </a:r>
            <a:endParaRPr lang="de-DE" dirty="0"/>
          </a:p>
        </p:txBody>
      </p:sp>
      <p:pic>
        <p:nvPicPr>
          <p:cNvPr id="4" name="Inhaltsplatzhalter 3" descr="Wendisches Neuses.png"/>
          <p:cNvPicPr>
            <a:picLocks noGrp="1" noChangeAspect="1"/>
          </p:cNvPicPr>
          <p:nvPr>
            <p:ph sz="quarter" idx="1"/>
          </p:nvPr>
        </p:nvPicPr>
        <p:blipFill>
          <a:blip r:embed="rId2" cstate="email">
            <a:extLst>
              <a:ext uri="{28A0092B-C50C-407E-A947-70E740481C1C}">
                <a14:useLocalDpi xmlns:a14="http://schemas.microsoft.com/office/drawing/2010/main" val="0"/>
              </a:ext>
            </a:extLst>
          </a:blip>
          <a:srcRect l="-12593" r="-12593"/>
          <a:stretch>
            <a:fillRect/>
          </a:stretch>
        </p:blipFill>
        <p:spPr/>
      </p:pic>
    </p:spTree>
    <p:extLst>
      <p:ext uri="{BB962C8B-B14F-4D97-AF65-F5344CB8AC3E}">
        <p14:creationId xmlns:p14="http://schemas.microsoft.com/office/powerpoint/2010/main" val="3992090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Wo holt der Pfarrer nur das Wasser?</a:t>
            </a:r>
          </a:p>
        </p:txBody>
      </p:sp>
      <p:sp>
        <p:nvSpPr>
          <p:cNvPr id="3" name="Inhaltsplatzhalter 2"/>
          <p:cNvSpPr>
            <a:spLocks noGrp="1"/>
          </p:cNvSpPr>
          <p:nvPr>
            <p:ph sz="quarter" idx="1"/>
          </p:nvPr>
        </p:nvSpPr>
        <p:spPr/>
        <p:txBody>
          <a:bodyPr>
            <a:normAutofit fontScale="92500" lnSpcReduction="10000"/>
          </a:bodyPr>
          <a:lstStyle/>
          <a:p>
            <a:pPr algn="ctr"/>
            <a:r>
              <a:rPr lang="de-DE" sz="3900" b="1" i="1" dirty="0"/>
              <a:t>Pfarrersbrunnen</a:t>
            </a:r>
          </a:p>
          <a:p>
            <a:pPr algn="ctr"/>
            <a:r>
              <a:rPr lang="de-DE" sz="2800" dirty="0"/>
              <a:t>wendisch-slawisch </a:t>
            </a:r>
            <a:r>
              <a:rPr lang="de-DE" sz="2800" b="1" i="1" dirty="0" err="1"/>
              <a:t>vrba</a:t>
            </a:r>
            <a:r>
              <a:rPr lang="de-DE" sz="2800" b="1" i="1" dirty="0"/>
              <a:t>/</a:t>
            </a:r>
            <a:r>
              <a:rPr lang="de-DE" sz="2800" b="1" i="1" dirty="0" err="1"/>
              <a:t>ferb</a:t>
            </a:r>
            <a:r>
              <a:rPr lang="de-DE" sz="2800" b="1" i="1" dirty="0"/>
              <a:t> </a:t>
            </a:r>
            <a:r>
              <a:rPr lang="de-DE" sz="2800" dirty="0"/>
              <a:t>„</a:t>
            </a:r>
            <a:r>
              <a:rPr lang="de-DE" sz="2800" b="1" dirty="0"/>
              <a:t>Weide</a:t>
            </a:r>
            <a:r>
              <a:rPr lang="de-DE" sz="2800" dirty="0"/>
              <a:t>“, sorbisch</a:t>
            </a:r>
            <a:r>
              <a:rPr lang="de-DE" sz="2800" b="1" dirty="0"/>
              <a:t> </a:t>
            </a:r>
            <a:r>
              <a:rPr lang="de-DE" sz="2800" b="1" i="1" dirty="0" err="1"/>
              <a:t>wjerba</a:t>
            </a:r>
            <a:r>
              <a:rPr lang="de-DE" sz="2800" b="1" dirty="0"/>
              <a:t>, </a:t>
            </a:r>
            <a:r>
              <a:rPr lang="de-DE" sz="2800" dirty="0"/>
              <a:t>slowenisch</a:t>
            </a:r>
            <a:r>
              <a:rPr lang="de-DE" sz="2800" b="1" dirty="0"/>
              <a:t> </a:t>
            </a:r>
            <a:r>
              <a:rPr lang="de-DE" sz="2800" b="1" i="1" dirty="0" err="1"/>
              <a:t>vrba</a:t>
            </a:r>
            <a:r>
              <a:rPr lang="de-DE" sz="2800" b="1" dirty="0"/>
              <a:t>, </a:t>
            </a:r>
            <a:r>
              <a:rPr lang="de-DE" sz="2800" dirty="0"/>
              <a:t>polnisch</a:t>
            </a:r>
            <a:r>
              <a:rPr lang="de-DE" sz="2800" b="1" dirty="0"/>
              <a:t> </a:t>
            </a:r>
            <a:r>
              <a:rPr lang="de-DE" sz="2800" b="1" i="1" dirty="0" err="1"/>
              <a:t>wierzba</a:t>
            </a:r>
            <a:endParaRPr lang="de-DE" sz="2800" b="1" dirty="0"/>
          </a:p>
          <a:p>
            <a:pPr algn="ctr"/>
            <a:r>
              <a:rPr lang="de-DE" sz="2800" b="1" i="1" dirty="0"/>
              <a:t>Brunnen</a:t>
            </a:r>
            <a:r>
              <a:rPr lang="de-DE" sz="2800" dirty="0"/>
              <a:t> zu wendisch </a:t>
            </a:r>
            <a:r>
              <a:rPr lang="de-DE" sz="2800" b="1" i="1" dirty="0" err="1"/>
              <a:t>bern</a:t>
            </a:r>
            <a:r>
              <a:rPr lang="de-DE" sz="2800" b="1" i="1" dirty="0"/>
              <a:t>/</a:t>
            </a:r>
            <a:r>
              <a:rPr lang="de-DE" sz="2800" b="1" i="1" dirty="0" err="1"/>
              <a:t>brno</a:t>
            </a:r>
            <a:r>
              <a:rPr lang="de-DE" sz="2800" dirty="0"/>
              <a:t> „Sumpf“  </a:t>
            </a:r>
          </a:p>
          <a:p>
            <a:pPr algn="ctr"/>
            <a:r>
              <a:rPr lang="de-DE" sz="2800" dirty="0"/>
              <a:t>westslawisch </a:t>
            </a:r>
            <a:r>
              <a:rPr lang="de-DE" sz="2800" b="1" i="1" dirty="0" err="1"/>
              <a:t>berno</a:t>
            </a:r>
            <a:r>
              <a:rPr lang="de-DE" sz="2800" dirty="0"/>
              <a:t> „Kot, Sumpf, Lehm“</a:t>
            </a:r>
          </a:p>
          <a:p>
            <a:pPr algn="ctr"/>
            <a:r>
              <a:rPr lang="de-DE" sz="2800" b="1" i="1" dirty="0"/>
              <a:t>Pfarrersbrunnen = *Farb-bern</a:t>
            </a:r>
            <a:r>
              <a:rPr lang="de-DE" sz="2800" dirty="0"/>
              <a:t> „Weidensumpf“</a:t>
            </a:r>
          </a:p>
          <a:p>
            <a:pPr algn="ctr"/>
            <a:r>
              <a:rPr lang="de-DE" sz="2800" dirty="0"/>
              <a:t>Weitere Weidenorte: </a:t>
            </a:r>
            <a:r>
              <a:rPr lang="de-DE" sz="2800" b="1" i="1" dirty="0"/>
              <a:t>Farbe, </a:t>
            </a:r>
            <a:r>
              <a:rPr lang="de-DE" sz="2800" b="1" i="1" dirty="0" err="1"/>
              <a:t>Pfärblein</a:t>
            </a:r>
            <a:r>
              <a:rPr lang="de-DE" sz="2800" dirty="0"/>
              <a:t>, </a:t>
            </a:r>
            <a:r>
              <a:rPr lang="de-DE" sz="2800" b="1" i="1" dirty="0" err="1"/>
              <a:t>Versbach</a:t>
            </a:r>
            <a:r>
              <a:rPr lang="de-DE" sz="2800" dirty="0"/>
              <a:t> und </a:t>
            </a:r>
            <a:r>
              <a:rPr lang="de-DE" sz="2800" b="1" i="1" dirty="0" err="1"/>
              <a:t>Fährbrück</a:t>
            </a:r>
            <a:r>
              <a:rPr lang="de-DE" sz="2800" b="1" i="1" dirty="0"/>
              <a:t> = Färb-rück</a:t>
            </a:r>
          </a:p>
          <a:p>
            <a:pPr algn="ctr"/>
            <a:r>
              <a:rPr lang="de-DE" sz="2800" dirty="0"/>
              <a:t>Weitere „Sumpforte“: </a:t>
            </a:r>
            <a:r>
              <a:rPr lang="de-DE" sz="2800" b="1" i="1" dirty="0"/>
              <a:t>Mainbernheim</a:t>
            </a:r>
            <a:r>
              <a:rPr lang="de-DE" sz="2800" dirty="0"/>
              <a:t> und </a:t>
            </a:r>
            <a:r>
              <a:rPr lang="de-DE" sz="2800" b="1" i="1" dirty="0" err="1"/>
              <a:t>Brünnau</a:t>
            </a:r>
            <a:endParaRPr lang="de-DE" sz="2800" b="1" i="1" dirty="0"/>
          </a:p>
          <a:p>
            <a:endParaRPr lang="de-DE" dirty="0"/>
          </a:p>
        </p:txBody>
      </p:sp>
    </p:spTree>
    <p:extLst>
      <p:ext uri="{BB962C8B-B14F-4D97-AF65-F5344CB8AC3E}">
        <p14:creationId xmlns:p14="http://schemas.microsoft.com/office/powerpoint/2010/main" val="188487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 Nikolaus und </a:t>
            </a:r>
            <a:r>
              <a:rPr lang="de-DE" dirty="0" err="1"/>
              <a:t>Neuses</a:t>
            </a:r>
            <a:endParaRPr lang="de-DE" dirty="0"/>
          </a:p>
        </p:txBody>
      </p:sp>
      <p:sp>
        <p:nvSpPr>
          <p:cNvPr id="3" name="Inhaltsplatzhalter 2"/>
          <p:cNvSpPr>
            <a:spLocks noGrp="1"/>
          </p:cNvSpPr>
          <p:nvPr>
            <p:ph sz="quarter" idx="1"/>
          </p:nvPr>
        </p:nvSpPr>
        <p:spPr/>
        <p:txBody>
          <a:bodyPr>
            <a:noAutofit/>
          </a:bodyPr>
          <a:lstStyle/>
          <a:p>
            <a:pPr algn="ctr"/>
            <a:r>
              <a:rPr lang="de-DE" sz="3200" dirty="0"/>
              <a:t>Beide Kirchen in </a:t>
            </a:r>
            <a:r>
              <a:rPr lang="de-DE" sz="3200" dirty="0" err="1"/>
              <a:t>Neuses</a:t>
            </a:r>
            <a:r>
              <a:rPr lang="de-DE" sz="3200" dirty="0"/>
              <a:t> am Berg - die katholische </a:t>
            </a:r>
            <a:r>
              <a:rPr lang="de-DE" sz="3200" b="1" dirty="0"/>
              <a:t>Nikolauskirche</a:t>
            </a:r>
            <a:r>
              <a:rPr lang="de-DE" sz="3200" dirty="0"/>
              <a:t> und die evangelische </a:t>
            </a:r>
            <a:r>
              <a:rPr lang="de-DE" sz="3200" b="1" dirty="0"/>
              <a:t>Kirche St. Nicolai</a:t>
            </a:r>
            <a:r>
              <a:rPr lang="de-DE" sz="3200" dirty="0"/>
              <a:t> - sind dem </a:t>
            </a:r>
            <a:r>
              <a:rPr lang="de-DE" sz="3200" b="1" i="1" dirty="0"/>
              <a:t>St. Nikolaus</a:t>
            </a:r>
            <a:r>
              <a:rPr lang="de-DE" sz="3200" dirty="0"/>
              <a:t> geweiht.</a:t>
            </a:r>
          </a:p>
          <a:p>
            <a:pPr algn="ctr"/>
            <a:r>
              <a:rPr lang="de-DE" sz="3200" dirty="0"/>
              <a:t>Nikolaus ist </a:t>
            </a:r>
            <a:r>
              <a:rPr lang="de-DE" sz="3200" b="1" i="1" dirty="0"/>
              <a:t>der</a:t>
            </a:r>
            <a:r>
              <a:rPr lang="de-DE" sz="3200" dirty="0"/>
              <a:t> herausragende Slawenheilige.</a:t>
            </a:r>
          </a:p>
          <a:p>
            <a:pPr algn="ctr"/>
            <a:r>
              <a:rPr lang="de-DE" sz="3200" dirty="0"/>
              <a:t>Auch der </a:t>
            </a:r>
            <a:r>
              <a:rPr lang="de-DE" sz="3200" b="1" i="1" dirty="0"/>
              <a:t>Nikolausberg</a:t>
            </a:r>
            <a:r>
              <a:rPr lang="de-DE" sz="3200" dirty="0"/>
              <a:t> in Würzburg ist ein Hinweis auf die slawische Vergangenheit Würzburgs. </a:t>
            </a:r>
          </a:p>
          <a:p>
            <a:endParaRPr lang="de-DE" sz="2800" dirty="0"/>
          </a:p>
        </p:txBody>
      </p:sp>
    </p:spTree>
    <p:extLst>
      <p:ext uri="{BB962C8B-B14F-4D97-AF65-F5344CB8AC3E}">
        <p14:creationId xmlns:p14="http://schemas.microsoft.com/office/powerpoint/2010/main" val="408692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Wendisch-fränkisches </a:t>
            </a:r>
            <a:r>
              <a:rPr lang="de-DE" dirty="0" err="1"/>
              <a:t>Neuses</a:t>
            </a:r>
            <a:endParaRPr lang="de-DE" dirty="0"/>
          </a:p>
        </p:txBody>
      </p:sp>
      <p:sp>
        <p:nvSpPr>
          <p:cNvPr id="3" name="Inhaltsplatzhalter 2"/>
          <p:cNvSpPr>
            <a:spLocks noGrp="1"/>
          </p:cNvSpPr>
          <p:nvPr>
            <p:ph sz="quarter" idx="1"/>
          </p:nvPr>
        </p:nvSpPr>
        <p:spPr/>
        <p:txBody>
          <a:bodyPr>
            <a:normAutofit lnSpcReduction="10000"/>
          </a:bodyPr>
          <a:lstStyle/>
          <a:p>
            <a:pPr algn="ctr"/>
            <a:r>
              <a:rPr lang="de-DE" b="1" dirty="0" err="1"/>
              <a:t>Neuses</a:t>
            </a:r>
            <a:r>
              <a:rPr lang="de-DE" b="1" dirty="0"/>
              <a:t> am Berg </a:t>
            </a:r>
            <a:r>
              <a:rPr lang="de-DE" dirty="0"/>
              <a:t>besteht schon seit über 1300 Jahren.</a:t>
            </a:r>
          </a:p>
          <a:p>
            <a:pPr algn="ctr"/>
            <a:endParaRPr lang="de-DE" dirty="0"/>
          </a:p>
          <a:p>
            <a:pPr algn="ctr"/>
            <a:r>
              <a:rPr lang="de-DE" dirty="0"/>
              <a:t>Ursprünglich eine wendische Siedlung </a:t>
            </a:r>
          </a:p>
          <a:p>
            <a:pPr algn="ctr"/>
            <a:r>
              <a:rPr lang="de-DE" dirty="0"/>
              <a:t>Früh unter fränkischer Oberhoheit </a:t>
            </a:r>
          </a:p>
          <a:p>
            <a:pPr algn="ctr"/>
            <a:r>
              <a:rPr lang="de-DE" dirty="0"/>
              <a:t>(Königshof Dettelbach 741)</a:t>
            </a:r>
          </a:p>
          <a:p>
            <a:pPr algn="ctr"/>
            <a:endParaRPr lang="de-DE" dirty="0"/>
          </a:p>
          <a:p>
            <a:pPr algn="ctr"/>
            <a:r>
              <a:rPr lang="de-DE" dirty="0"/>
              <a:t>Dorfherren:</a:t>
            </a:r>
          </a:p>
          <a:p>
            <a:pPr algn="ctr"/>
            <a:r>
              <a:rPr lang="de-DE" b="1" dirty="0"/>
              <a:t>Würzburg</a:t>
            </a:r>
          </a:p>
          <a:p>
            <a:pPr algn="ctr"/>
            <a:r>
              <a:rPr lang="de-DE" b="1" dirty="0"/>
              <a:t>Ansbach</a:t>
            </a:r>
          </a:p>
          <a:p>
            <a:endParaRPr lang="de-DE" dirty="0"/>
          </a:p>
          <a:p>
            <a:endParaRPr lang="de-DE" dirty="0"/>
          </a:p>
          <a:p>
            <a:endParaRPr lang="de-DE" dirty="0"/>
          </a:p>
        </p:txBody>
      </p:sp>
    </p:spTree>
    <p:extLst>
      <p:ext uri="{BB962C8B-B14F-4D97-AF65-F5344CB8AC3E}">
        <p14:creationId xmlns:p14="http://schemas.microsoft.com/office/powerpoint/2010/main" val="74833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linds(horizontal)">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Wendisches Ansbach</a:t>
            </a:r>
          </a:p>
        </p:txBody>
      </p:sp>
      <p:pic>
        <p:nvPicPr>
          <p:cNvPr id="4" name="Inhaltsplatzhalter 3" descr="Wendisches Ansbach.png"/>
          <p:cNvPicPr>
            <a:picLocks noGrp="1" noChangeAspect="1"/>
          </p:cNvPicPr>
          <p:nvPr>
            <p:ph sz="quarter" idx="1"/>
          </p:nvPr>
        </p:nvPicPr>
        <p:blipFill>
          <a:blip r:embed="rId3" cstate="email">
            <a:extLst>
              <a:ext uri="{28A0092B-C50C-407E-A947-70E740481C1C}">
                <a14:useLocalDpi xmlns:a14="http://schemas.microsoft.com/office/drawing/2010/main" val="0"/>
              </a:ext>
            </a:extLst>
          </a:blip>
          <a:srcRect l="-20452" r="-20452"/>
          <a:stretch>
            <a:fillRect/>
          </a:stretch>
        </p:blipFill>
        <p:spPr>
          <a:xfrm>
            <a:off x="301625" y="1527175"/>
            <a:ext cx="8504238" cy="4572000"/>
          </a:xfrm>
        </p:spPr>
      </p:pic>
    </p:spTree>
    <p:extLst>
      <p:ext uri="{BB962C8B-B14F-4D97-AF65-F5344CB8AC3E}">
        <p14:creationId xmlns:p14="http://schemas.microsoft.com/office/powerpoint/2010/main" val="151112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Wendisches </a:t>
            </a:r>
            <a:r>
              <a:rPr lang="de-DE" dirty="0" err="1"/>
              <a:t>Neuses</a:t>
            </a:r>
            <a:endParaRPr lang="de-DE" dirty="0"/>
          </a:p>
        </p:txBody>
      </p:sp>
      <p:sp>
        <p:nvSpPr>
          <p:cNvPr id="3" name="Inhaltsplatzhalter 2"/>
          <p:cNvSpPr>
            <a:spLocks noGrp="1"/>
          </p:cNvSpPr>
          <p:nvPr>
            <p:ph sz="quarter" idx="1"/>
          </p:nvPr>
        </p:nvSpPr>
        <p:spPr/>
        <p:txBody>
          <a:bodyPr>
            <a:normAutofit lnSpcReduction="10000"/>
          </a:bodyPr>
          <a:lstStyle/>
          <a:p>
            <a:pPr algn="ctr"/>
            <a:r>
              <a:rPr lang="de-DE" dirty="0"/>
              <a:t>Wendischen Ursprungs sind die </a:t>
            </a:r>
            <a:r>
              <a:rPr lang="de-DE" dirty="0" err="1"/>
              <a:t>Toponyme</a:t>
            </a:r>
            <a:endParaRPr lang="de-DE" dirty="0"/>
          </a:p>
          <a:p>
            <a:pPr algn="ctr"/>
            <a:r>
              <a:rPr lang="de-DE" b="1" i="1" dirty="0" err="1"/>
              <a:t>Neuses</a:t>
            </a:r>
            <a:r>
              <a:rPr lang="de-DE" dirty="0"/>
              <a:t> „feuchte Niederung, Au“,</a:t>
            </a:r>
          </a:p>
          <a:p>
            <a:pPr algn="ctr"/>
            <a:r>
              <a:rPr lang="de-DE" b="1" i="1" dirty="0"/>
              <a:t>Glatzenberg</a:t>
            </a:r>
            <a:r>
              <a:rPr lang="de-DE" dirty="0"/>
              <a:t> „Steinberg“, </a:t>
            </a:r>
          </a:p>
          <a:p>
            <a:pPr algn="ctr"/>
            <a:r>
              <a:rPr lang="de-DE" b="1" i="1" dirty="0"/>
              <a:t>Glaswiesen</a:t>
            </a:r>
            <a:r>
              <a:rPr lang="de-DE" dirty="0"/>
              <a:t> „Steinwiesen“, </a:t>
            </a:r>
          </a:p>
          <a:p>
            <a:pPr algn="ctr"/>
            <a:r>
              <a:rPr lang="de-DE" b="1" i="1" dirty="0"/>
              <a:t>Schaller</a:t>
            </a:r>
            <a:r>
              <a:rPr lang="de-DE" dirty="0"/>
              <a:t> „Steingraben“, </a:t>
            </a:r>
          </a:p>
          <a:p>
            <a:pPr algn="ctr"/>
            <a:r>
              <a:rPr lang="de-DE" b="1" i="1" dirty="0" err="1"/>
              <a:t>Döllberg</a:t>
            </a:r>
            <a:r>
              <a:rPr lang="de-DE" dirty="0"/>
              <a:t> „</a:t>
            </a:r>
            <a:r>
              <a:rPr lang="de-DE" dirty="0" err="1"/>
              <a:t>Talberg</a:t>
            </a:r>
            <a:r>
              <a:rPr lang="de-DE" dirty="0"/>
              <a:t>“, </a:t>
            </a:r>
          </a:p>
          <a:p>
            <a:pPr algn="ctr"/>
            <a:r>
              <a:rPr lang="de-DE" b="1" i="1" dirty="0"/>
              <a:t>Pfarrersbrunnen</a:t>
            </a:r>
            <a:r>
              <a:rPr lang="de-DE" i="1" dirty="0"/>
              <a:t> </a:t>
            </a:r>
            <a:r>
              <a:rPr lang="de-DE" dirty="0"/>
              <a:t>„Weidensumpf“, </a:t>
            </a:r>
          </a:p>
          <a:p>
            <a:pPr algn="ctr"/>
            <a:r>
              <a:rPr lang="de-DE" b="1" i="1" dirty="0"/>
              <a:t>Horn</a:t>
            </a:r>
            <a:r>
              <a:rPr lang="de-DE" b="1" dirty="0"/>
              <a:t> </a:t>
            </a:r>
            <a:r>
              <a:rPr lang="de-DE" dirty="0"/>
              <a:t>„Berg“, </a:t>
            </a:r>
          </a:p>
          <a:p>
            <a:pPr algn="ctr"/>
            <a:r>
              <a:rPr lang="de-DE" b="1" i="1" dirty="0" err="1"/>
              <a:t>Lietzen</a:t>
            </a:r>
            <a:r>
              <a:rPr lang="de-DE" dirty="0"/>
              <a:t> „sumpfige Wiese“ und </a:t>
            </a:r>
          </a:p>
          <a:p>
            <a:pPr algn="ctr"/>
            <a:r>
              <a:rPr lang="de-DE" b="1" i="1" dirty="0"/>
              <a:t>Lange Läng</a:t>
            </a:r>
            <a:r>
              <a:rPr lang="de-DE" b="1" dirty="0"/>
              <a:t> </a:t>
            </a:r>
            <a:r>
              <a:rPr lang="de-DE" dirty="0"/>
              <a:t>und </a:t>
            </a:r>
            <a:r>
              <a:rPr lang="de-DE" b="1" i="1" dirty="0"/>
              <a:t>Lang</a:t>
            </a:r>
            <a:r>
              <a:rPr lang="de-DE" dirty="0"/>
              <a:t> „Wiese“ </a:t>
            </a:r>
          </a:p>
          <a:p>
            <a:endParaRPr lang="de-DE" dirty="0"/>
          </a:p>
        </p:txBody>
      </p:sp>
    </p:spTree>
    <p:extLst>
      <p:ext uri="{BB962C8B-B14F-4D97-AF65-F5344CB8AC3E}">
        <p14:creationId xmlns:p14="http://schemas.microsoft.com/office/powerpoint/2010/main" val="216219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Wendisches entlang des Mains</a:t>
            </a:r>
          </a:p>
        </p:txBody>
      </p:sp>
      <p:sp>
        <p:nvSpPr>
          <p:cNvPr id="3" name="Inhaltsplatzhalter 2"/>
          <p:cNvSpPr>
            <a:spLocks noGrp="1"/>
          </p:cNvSpPr>
          <p:nvPr>
            <p:ph sz="quarter" idx="1"/>
          </p:nvPr>
        </p:nvSpPr>
        <p:spPr/>
        <p:txBody>
          <a:bodyPr>
            <a:normAutofit fontScale="92500" lnSpcReduction="10000"/>
          </a:bodyPr>
          <a:lstStyle/>
          <a:p>
            <a:pPr algn="ctr"/>
            <a:r>
              <a:rPr lang="de-DE" dirty="0"/>
              <a:t>Eine Auswahl weiterer wendischer </a:t>
            </a:r>
            <a:r>
              <a:rPr lang="de-DE" dirty="0" err="1"/>
              <a:t>Toponyme</a:t>
            </a:r>
            <a:r>
              <a:rPr lang="de-DE" dirty="0"/>
              <a:t> entlang des Mains:</a:t>
            </a:r>
          </a:p>
          <a:p>
            <a:pPr algn="ctr"/>
            <a:r>
              <a:rPr lang="de-DE" b="1" i="1" dirty="0" err="1"/>
              <a:t>Prosselsheim</a:t>
            </a:r>
            <a:r>
              <a:rPr lang="de-DE" dirty="0"/>
              <a:t> „</a:t>
            </a:r>
            <a:r>
              <a:rPr lang="de-DE" dirty="0" err="1"/>
              <a:t>Birkheim</a:t>
            </a:r>
            <a:r>
              <a:rPr lang="de-DE" dirty="0"/>
              <a:t>“ (</a:t>
            </a:r>
            <a:r>
              <a:rPr lang="de-DE" i="1" dirty="0" err="1"/>
              <a:t>brosa</a:t>
            </a:r>
            <a:r>
              <a:rPr lang="de-DE" dirty="0"/>
              <a:t> „Birke“)</a:t>
            </a:r>
          </a:p>
          <a:p>
            <a:pPr algn="ctr"/>
            <a:r>
              <a:rPr lang="de-DE" b="1" i="1" dirty="0" err="1"/>
              <a:t>Vogelsburg</a:t>
            </a:r>
            <a:r>
              <a:rPr lang="de-DE" dirty="0"/>
              <a:t> „</a:t>
            </a:r>
            <a:r>
              <a:rPr lang="de-DE" dirty="0" err="1"/>
              <a:t>Kohlburg</a:t>
            </a:r>
            <a:r>
              <a:rPr lang="de-DE" dirty="0"/>
              <a:t>“ (</a:t>
            </a:r>
            <a:r>
              <a:rPr lang="de-DE" i="1" dirty="0" err="1"/>
              <a:t>vogol</a:t>
            </a:r>
            <a:r>
              <a:rPr lang="de-DE" dirty="0"/>
              <a:t> „Kohle“)</a:t>
            </a:r>
          </a:p>
          <a:p>
            <a:pPr algn="ctr"/>
            <a:r>
              <a:rPr lang="de-DE" b="1" i="1" dirty="0" err="1"/>
              <a:t>Vögelein</a:t>
            </a:r>
            <a:r>
              <a:rPr lang="de-DE" dirty="0"/>
              <a:t> „Köhler“ (</a:t>
            </a:r>
            <a:r>
              <a:rPr lang="de-DE" i="1" dirty="0" err="1"/>
              <a:t>voglen</a:t>
            </a:r>
            <a:r>
              <a:rPr lang="de-DE" dirty="0"/>
              <a:t> „Kohle“)</a:t>
            </a:r>
          </a:p>
          <a:p>
            <a:pPr algn="ctr"/>
            <a:r>
              <a:rPr lang="de-DE" b="1" i="1" dirty="0"/>
              <a:t>Katzenkopf</a:t>
            </a:r>
            <a:r>
              <a:rPr lang="de-DE" dirty="0"/>
              <a:t> „</a:t>
            </a:r>
            <a:r>
              <a:rPr lang="de-DE" dirty="0" err="1"/>
              <a:t>Geißkopf</a:t>
            </a:r>
            <a:r>
              <a:rPr lang="de-DE" dirty="0"/>
              <a:t>“ (</a:t>
            </a:r>
            <a:r>
              <a:rPr lang="de-DE" i="1" dirty="0" err="1"/>
              <a:t>koza</a:t>
            </a:r>
            <a:r>
              <a:rPr lang="de-DE" dirty="0"/>
              <a:t> „Ziege“)</a:t>
            </a:r>
          </a:p>
          <a:p>
            <a:pPr algn="ctr"/>
            <a:r>
              <a:rPr lang="de-DE" dirty="0"/>
              <a:t> </a:t>
            </a:r>
            <a:r>
              <a:rPr lang="de-DE" b="1" i="1" dirty="0"/>
              <a:t>Katzental</a:t>
            </a:r>
            <a:r>
              <a:rPr lang="de-DE" dirty="0"/>
              <a:t> in Dettelbach</a:t>
            </a:r>
          </a:p>
          <a:p>
            <a:pPr algn="ctr"/>
            <a:r>
              <a:rPr lang="de-DE" b="1" i="1" dirty="0"/>
              <a:t>Stockheim</a:t>
            </a:r>
            <a:r>
              <a:rPr lang="de-DE" dirty="0"/>
              <a:t> „Ort am </a:t>
            </a:r>
            <a:r>
              <a:rPr lang="de-DE" dirty="0" err="1"/>
              <a:t>Fluß</a:t>
            </a:r>
            <a:r>
              <a:rPr lang="de-DE" dirty="0"/>
              <a:t>“ (</a:t>
            </a:r>
            <a:r>
              <a:rPr lang="de-DE" i="1" dirty="0" err="1"/>
              <a:t>stok</a:t>
            </a:r>
            <a:r>
              <a:rPr lang="de-DE" dirty="0"/>
              <a:t> „</a:t>
            </a:r>
            <a:r>
              <a:rPr lang="de-DE" dirty="0" err="1"/>
              <a:t>Fluß</a:t>
            </a:r>
            <a:r>
              <a:rPr lang="de-DE" dirty="0"/>
              <a:t>, Bach“)</a:t>
            </a:r>
          </a:p>
          <a:p>
            <a:pPr algn="ctr"/>
            <a:r>
              <a:rPr lang="de-DE" b="1" i="1" dirty="0" err="1"/>
              <a:t>Volkach</a:t>
            </a:r>
            <a:r>
              <a:rPr lang="de-DE" dirty="0"/>
              <a:t> „Wolfach“ (</a:t>
            </a:r>
            <a:r>
              <a:rPr lang="de-DE" i="1" dirty="0"/>
              <a:t>Volk</a:t>
            </a:r>
            <a:r>
              <a:rPr lang="de-DE" dirty="0"/>
              <a:t> „Wolf“)</a:t>
            </a:r>
          </a:p>
          <a:p>
            <a:pPr algn="ctr"/>
            <a:r>
              <a:rPr lang="de-DE" b="1" i="1" dirty="0" err="1"/>
              <a:t>Sommerach</a:t>
            </a:r>
            <a:r>
              <a:rPr lang="de-DE" dirty="0"/>
              <a:t> „</a:t>
            </a:r>
            <a:r>
              <a:rPr lang="de-DE" dirty="0" err="1"/>
              <a:t>Welsach</a:t>
            </a:r>
            <a:r>
              <a:rPr lang="de-DE" dirty="0"/>
              <a:t>“ (</a:t>
            </a:r>
            <a:r>
              <a:rPr lang="de-DE" i="1" dirty="0" err="1"/>
              <a:t>Som</a:t>
            </a:r>
            <a:r>
              <a:rPr lang="de-DE" i="1" dirty="0"/>
              <a:t> </a:t>
            </a:r>
            <a:r>
              <a:rPr lang="de-DE" dirty="0"/>
              <a:t>„Wels“)</a:t>
            </a:r>
          </a:p>
          <a:p>
            <a:pPr algn="ctr"/>
            <a:r>
              <a:rPr lang="de-DE" b="1" i="1" dirty="0" err="1"/>
              <a:t>Gaibach</a:t>
            </a:r>
            <a:r>
              <a:rPr lang="de-DE" dirty="0"/>
              <a:t> „</a:t>
            </a:r>
            <a:r>
              <a:rPr lang="de-DE" dirty="0" err="1"/>
              <a:t>Hainbach</a:t>
            </a:r>
            <a:r>
              <a:rPr lang="de-DE" dirty="0"/>
              <a:t>“ (</a:t>
            </a:r>
            <a:r>
              <a:rPr lang="de-DE" i="1" dirty="0" err="1"/>
              <a:t>Gai</a:t>
            </a:r>
            <a:r>
              <a:rPr lang="de-DE" i="1" dirty="0"/>
              <a:t> </a:t>
            </a:r>
            <a:r>
              <a:rPr lang="de-DE" dirty="0"/>
              <a:t>„Hain“)</a:t>
            </a:r>
          </a:p>
          <a:p>
            <a:pPr algn="ctr"/>
            <a:endParaRPr lang="de-DE" dirty="0"/>
          </a:p>
          <a:p>
            <a:endParaRPr lang="de-DE" dirty="0"/>
          </a:p>
          <a:p>
            <a:endParaRPr lang="de-DE" dirty="0"/>
          </a:p>
        </p:txBody>
      </p:sp>
    </p:spTree>
    <p:extLst>
      <p:ext uri="{BB962C8B-B14F-4D97-AF65-F5344CB8AC3E}">
        <p14:creationId xmlns:p14="http://schemas.microsoft.com/office/powerpoint/2010/main" val="73894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linds(horizontal)">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Neuses</a:t>
            </a:r>
            <a:r>
              <a:rPr lang="de-DE" dirty="0"/>
              <a:t> vor 1300 Jahren und heute</a:t>
            </a:r>
          </a:p>
        </p:txBody>
      </p:sp>
      <p:pic>
        <p:nvPicPr>
          <p:cNvPr id="4" name="Inhaltsplatzhalter 3"/>
          <p:cNvPicPr>
            <a:picLocks noGrp="1"/>
          </p:cNvPicPr>
          <p:nvPr>
            <p:ph sz="quarter" idx="1"/>
          </p:nvPr>
        </p:nvPicPr>
        <p:blipFill>
          <a:blip r:embed="rId3" cstate="email">
            <a:extLst>
              <a:ext uri="{BEBA8EAE-BF5A-486C-A8C5-ECC9F3942E4B}">
                <a14:imgProps xmlns:a14="http://schemas.microsoft.com/office/drawing/2010/main">
                  <a14:imgLayer r:embed="rId4">
                    <a14:imgEffect>
                      <a14:artisticCement/>
                    </a14:imgEffect>
                  </a14:imgLayer>
                </a14:imgProps>
              </a:ext>
              <a:ext uri="{28A0092B-C50C-407E-A947-70E740481C1C}">
                <a14:useLocalDpi xmlns:a14="http://schemas.microsoft.com/office/drawing/2010/main" val="0"/>
              </a:ext>
            </a:extLst>
          </a:blip>
          <a:srcRect t="-15386" b="-15386"/>
          <a:stretch>
            <a:fillRect/>
          </a:stretch>
        </p:blipFill>
        <p:spPr>
          <a:xfrm>
            <a:off x="301752" y="2116328"/>
            <a:ext cx="4625848" cy="2912872"/>
          </a:xfrm>
          <a:prstGeom prst="rect">
            <a:avLst/>
          </a:prstGeom>
          <a:extLst>
            <a:ext uri="{FAA26D3D-D897-4be2-8F04-BA451C77F1D7}">
              <ma14:placeholderFlag xmlns="" xmlns:ma14="http://schemas.microsoft.com/office/mac/drawingml/2011/main"/>
            </a:ext>
          </a:extLst>
        </p:spPr>
      </p:pic>
      <p:pic>
        <p:nvPicPr>
          <p:cNvPr id="3" name="Bild 2" descr="Neuses KHK Dettelbach.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97272" y="2241878"/>
            <a:ext cx="3738880" cy="2614602"/>
          </a:xfrm>
          <a:prstGeom prst="rect">
            <a:avLst/>
          </a:prstGeom>
        </p:spPr>
      </p:pic>
    </p:spTree>
    <p:extLst>
      <p:ext uri="{BB962C8B-B14F-4D97-AF65-F5344CB8AC3E}">
        <p14:creationId xmlns:p14="http://schemas.microsoft.com/office/powerpoint/2010/main" val="200419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Wendisches </a:t>
            </a:r>
            <a:r>
              <a:rPr lang="de-DE" dirty="0" err="1"/>
              <a:t>Schernau</a:t>
            </a:r>
            <a:endParaRPr lang="de-DE" dirty="0"/>
          </a:p>
        </p:txBody>
      </p:sp>
      <p:sp>
        <p:nvSpPr>
          <p:cNvPr id="3" name="Inhaltsplatzhalter 2"/>
          <p:cNvSpPr>
            <a:spLocks noGrp="1"/>
          </p:cNvSpPr>
          <p:nvPr>
            <p:ph sz="quarter" idx="1"/>
          </p:nvPr>
        </p:nvSpPr>
        <p:spPr/>
        <p:txBody>
          <a:bodyPr>
            <a:normAutofit/>
          </a:bodyPr>
          <a:lstStyle/>
          <a:p>
            <a:pPr algn="ctr"/>
            <a:r>
              <a:rPr lang="de-DE" b="1" dirty="0" err="1"/>
              <a:t>Schernau</a:t>
            </a:r>
            <a:r>
              <a:rPr lang="de-DE" b="1" dirty="0"/>
              <a:t> </a:t>
            </a:r>
          </a:p>
          <a:p>
            <a:pPr algn="ctr"/>
            <a:r>
              <a:rPr lang="de-DE" dirty="0"/>
              <a:t>1315 </a:t>
            </a:r>
            <a:r>
              <a:rPr lang="de-DE" b="1" i="1" dirty="0" err="1"/>
              <a:t>villa</a:t>
            </a:r>
            <a:r>
              <a:rPr lang="de-DE" b="1" i="1" dirty="0"/>
              <a:t> </a:t>
            </a:r>
            <a:r>
              <a:rPr lang="de-DE" b="1" i="1" dirty="0" err="1"/>
              <a:t>Schernaurae</a:t>
            </a:r>
            <a:r>
              <a:rPr lang="de-DE" dirty="0"/>
              <a:t>, später </a:t>
            </a:r>
            <a:r>
              <a:rPr lang="de-DE" b="1" i="1" dirty="0" err="1"/>
              <a:t>Schernow</a:t>
            </a:r>
            <a:r>
              <a:rPr lang="de-DE" dirty="0"/>
              <a:t>, </a:t>
            </a:r>
          </a:p>
          <a:p>
            <a:pPr algn="ctr"/>
            <a:r>
              <a:rPr lang="de-DE" dirty="0"/>
              <a:t>zu wendisch-slawisch </a:t>
            </a:r>
            <a:r>
              <a:rPr lang="de-DE" b="1" i="1" dirty="0" err="1"/>
              <a:t>černy</a:t>
            </a:r>
            <a:r>
              <a:rPr lang="de-DE" dirty="0"/>
              <a:t> „schwarz“</a:t>
            </a:r>
          </a:p>
          <a:p>
            <a:pPr algn="ctr"/>
            <a:r>
              <a:rPr lang="de-DE" dirty="0"/>
              <a:t>Vgl. die Krainer Ortsnamen </a:t>
            </a:r>
          </a:p>
          <a:p>
            <a:pPr algn="ctr"/>
            <a:r>
              <a:rPr lang="de-DE" b="1" i="1" dirty="0" err="1"/>
              <a:t>Črna</a:t>
            </a:r>
            <a:r>
              <a:rPr lang="de-DE" b="1" i="1" dirty="0"/>
              <a:t> </a:t>
            </a:r>
            <a:r>
              <a:rPr lang="de-DE" b="1" i="1" dirty="0" err="1"/>
              <a:t>vas</a:t>
            </a:r>
            <a:r>
              <a:rPr lang="de-DE" dirty="0"/>
              <a:t> „</a:t>
            </a:r>
            <a:r>
              <a:rPr lang="de-DE" dirty="0" err="1"/>
              <a:t>Schwarzendorf</a:t>
            </a:r>
            <a:r>
              <a:rPr lang="de-DE" dirty="0"/>
              <a:t> in </a:t>
            </a:r>
            <a:r>
              <a:rPr lang="de-DE" dirty="0" err="1"/>
              <a:t>Unterkrain</a:t>
            </a:r>
            <a:r>
              <a:rPr lang="de-DE" dirty="0"/>
              <a:t>“ und </a:t>
            </a:r>
          </a:p>
          <a:p>
            <a:pPr algn="ctr"/>
            <a:r>
              <a:rPr lang="de-DE" b="1" i="1" dirty="0" err="1"/>
              <a:t>Črneča</a:t>
            </a:r>
            <a:r>
              <a:rPr lang="de-DE" b="1" i="1" dirty="0"/>
              <a:t> </a:t>
            </a:r>
            <a:r>
              <a:rPr lang="de-DE" b="1" i="1" dirty="0" err="1"/>
              <a:t>vas</a:t>
            </a:r>
            <a:r>
              <a:rPr lang="de-DE" dirty="0"/>
              <a:t> „Scherendorf, </a:t>
            </a:r>
            <a:r>
              <a:rPr lang="de-DE" b="1" dirty="0" err="1"/>
              <a:t>Scherndorf</a:t>
            </a:r>
            <a:r>
              <a:rPr lang="de-DE" dirty="0"/>
              <a:t>“</a:t>
            </a:r>
          </a:p>
          <a:p>
            <a:pPr algn="ctr"/>
            <a:endParaRPr lang="de-DE" dirty="0"/>
          </a:p>
          <a:p>
            <a:pPr algn="ctr"/>
            <a:r>
              <a:rPr lang="de-DE" b="1" dirty="0" err="1"/>
              <a:t>Schernau</a:t>
            </a:r>
            <a:r>
              <a:rPr lang="de-DE" b="1" dirty="0"/>
              <a:t> = </a:t>
            </a:r>
            <a:r>
              <a:rPr lang="de-DE" b="1" dirty="0" err="1"/>
              <a:t>Schwarzenau</a:t>
            </a:r>
            <a:endParaRPr lang="de-DE" b="1" dirty="0"/>
          </a:p>
          <a:p>
            <a:endParaRPr lang="de-DE" dirty="0"/>
          </a:p>
        </p:txBody>
      </p:sp>
    </p:spTree>
    <p:extLst>
      <p:ext uri="{BB962C8B-B14F-4D97-AF65-F5344CB8AC3E}">
        <p14:creationId xmlns:p14="http://schemas.microsoft.com/office/powerpoint/2010/main" val="389373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Das fränkische Wendland</a:t>
            </a:r>
          </a:p>
        </p:txBody>
      </p:sp>
      <p:sp>
        <p:nvSpPr>
          <p:cNvPr id="3" name="Inhaltsplatzhalter 2"/>
          <p:cNvSpPr>
            <a:spLocks noGrp="1"/>
          </p:cNvSpPr>
          <p:nvPr>
            <p:ph sz="quarter" idx="1"/>
          </p:nvPr>
        </p:nvSpPr>
        <p:spPr/>
        <p:txBody>
          <a:bodyPr/>
          <a:lstStyle/>
          <a:p>
            <a:pPr algn="ctr"/>
            <a:endParaRPr lang="de-DE" dirty="0"/>
          </a:p>
          <a:p>
            <a:pPr algn="ctr"/>
            <a:endParaRPr lang="de-DE" dirty="0"/>
          </a:p>
          <a:p>
            <a:pPr algn="ctr"/>
            <a:endParaRPr lang="de-DE" dirty="0"/>
          </a:p>
          <a:p>
            <a:pPr algn="ctr"/>
            <a:r>
              <a:rPr lang="de-DE" sz="4400" dirty="0" err="1"/>
              <a:t>www.fränkischeswendland.de</a:t>
            </a:r>
            <a:endParaRPr lang="de-DE" sz="4400" dirty="0"/>
          </a:p>
          <a:p>
            <a:pPr algn="ctr"/>
            <a:endParaRPr lang="de-DE" dirty="0"/>
          </a:p>
          <a:p>
            <a:pPr algn="ctr"/>
            <a:endParaRPr lang="de-DE" dirty="0"/>
          </a:p>
        </p:txBody>
      </p:sp>
    </p:spTree>
    <p:extLst>
      <p:ext uri="{BB962C8B-B14F-4D97-AF65-F5344CB8AC3E}">
        <p14:creationId xmlns:p14="http://schemas.microsoft.com/office/powerpoint/2010/main" val="8495418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Der </a:t>
            </a:r>
            <a:r>
              <a:rPr lang="de-DE" dirty="0" err="1"/>
              <a:t>Veitenberg</a:t>
            </a:r>
            <a:r>
              <a:rPr lang="de-DE" dirty="0"/>
              <a:t>, St. Veit und </a:t>
            </a:r>
            <a:r>
              <a:rPr lang="de-DE" dirty="0" err="1"/>
              <a:t>Svantevit</a:t>
            </a:r>
            <a:endParaRPr lang="de-DE" dirty="0"/>
          </a:p>
        </p:txBody>
      </p:sp>
      <p:sp>
        <p:nvSpPr>
          <p:cNvPr id="3" name="Inhaltsplatzhalter 2"/>
          <p:cNvSpPr>
            <a:spLocks noGrp="1"/>
          </p:cNvSpPr>
          <p:nvPr>
            <p:ph sz="quarter" idx="1"/>
          </p:nvPr>
        </p:nvSpPr>
        <p:spPr/>
        <p:txBody>
          <a:bodyPr>
            <a:normAutofit/>
          </a:bodyPr>
          <a:lstStyle/>
          <a:p>
            <a:r>
              <a:rPr lang="de-DE" sz="2100" dirty="0"/>
              <a:t>Über Köhler in Richtung </a:t>
            </a:r>
            <a:r>
              <a:rPr lang="de-DE" sz="2100" dirty="0" err="1"/>
              <a:t>Neuses</a:t>
            </a:r>
            <a:r>
              <a:rPr lang="de-DE" sz="2100" dirty="0"/>
              <a:t> liegt der </a:t>
            </a:r>
            <a:r>
              <a:rPr lang="de-DE" sz="2100" b="1" i="1" dirty="0" err="1"/>
              <a:t>Veitenberg</a:t>
            </a:r>
            <a:r>
              <a:rPr lang="de-DE" sz="2100" dirty="0"/>
              <a:t>. </a:t>
            </a:r>
          </a:p>
          <a:p>
            <a:r>
              <a:rPr lang="de-DE" sz="2100" b="1" i="1" dirty="0"/>
              <a:t>St. Veit </a:t>
            </a:r>
            <a:r>
              <a:rPr lang="de-DE" sz="2100" dirty="0"/>
              <a:t>bzw.</a:t>
            </a:r>
            <a:r>
              <a:rPr lang="de-DE" sz="2100" b="1" i="1" dirty="0"/>
              <a:t> St. Vitus </a:t>
            </a:r>
            <a:r>
              <a:rPr lang="de-DE" sz="2100" dirty="0"/>
              <a:t>wird dargestellt mit einem Hahn, weil er den slawischen Lichtgott </a:t>
            </a:r>
            <a:r>
              <a:rPr lang="de-DE" sz="2100" b="1" i="1" dirty="0" err="1"/>
              <a:t>Svantevit</a:t>
            </a:r>
            <a:r>
              <a:rPr lang="de-DE" sz="2100" b="1" i="1" dirty="0"/>
              <a:t> </a:t>
            </a:r>
            <a:r>
              <a:rPr lang="de-DE" sz="2100" dirty="0"/>
              <a:t>verdrängte, dem Hühner und Hähne geopfert wurden.</a:t>
            </a:r>
          </a:p>
          <a:p>
            <a:r>
              <a:rPr lang="de-DE" sz="2100" dirty="0"/>
              <a:t>Bei </a:t>
            </a:r>
            <a:r>
              <a:rPr lang="de-DE" sz="2100" dirty="0" err="1"/>
              <a:t>Lußberg</a:t>
            </a:r>
            <a:r>
              <a:rPr lang="de-DE" sz="2100" dirty="0"/>
              <a:t> liegt der sagenumwobene </a:t>
            </a:r>
            <a:r>
              <a:rPr lang="de-DE" sz="2100" b="1" i="1" dirty="0" err="1"/>
              <a:t>Veitenstein</a:t>
            </a:r>
            <a:r>
              <a:rPr lang="de-DE" sz="2100" dirty="0"/>
              <a:t>. </a:t>
            </a:r>
          </a:p>
          <a:p>
            <a:r>
              <a:rPr lang="de-DE" sz="2100" b="1" i="1" dirty="0" err="1"/>
              <a:t>Veitshöchheim</a:t>
            </a:r>
            <a:r>
              <a:rPr lang="de-DE" sz="2100" dirty="0"/>
              <a:t> mit der katholischen Pfarrkirche </a:t>
            </a:r>
            <a:r>
              <a:rPr lang="de-DE" sz="2100" b="1" i="1" dirty="0"/>
              <a:t>St. Vitus</a:t>
            </a:r>
            <a:r>
              <a:rPr lang="de-DE" sz="2100" dirty="0"/>
              <a:t> </a:t>
            </a:r>
          </a:p>
          <a:p>
            <a:r>
              <a:rPr lang="de-DE" sz="2100" b="1" i="1" dirty="0"/>
              <a:t>Pfarrkirche St. Vitus </a:t>
            </a:r>
            <a:r>
              <a:rPr lang="de-DE" sz="2100" dirty="0"/>
              <a:t>in </a:t>
            </a:r>
            <a:r>
              <a:rPr lang="de-DE" sz="2100" dirty="0" err="1"/>
              <a:t>Iphofen</a:t>
            </a:r>
            <a:r>
              <a:rPr lang="de-DE" sz="2100" dirty="0"/>
              <a:t>, die älteste und größte Kirche des Ortes (1293) </a:t>
            </a:r>
          </a:p>
          <a:p>
            <a:r>
              <a:rPr lang="de-DE" sz="2100" dirty="0"/>
              <a:t>Am </a:t>
            </a:r>
            <a:r>
              <a:rPr lang="de-DE" sz="2100" dirty="0" err="1"/>
              <a:t>Obermain</a:t>
            </a:r>
            <a:r>
              <a:rPr lang="de-DE" sz="2100" dirty="0"/>
              <a:t> bei Staffelstein findet man einen ähnlich markanten Berg wie den </a:t>
            </a:r>
            <a:r>
              <a:rPr lang="de-DE" sz="2100" dirty="0" err="1"/>
              <a:t>Schwanberg</a:t>
            </a:r>
            <a:r>
              <a:rPr lang="de-DE" sz="2100" dirty="0"/>
              <a:t> – den </a:t>
            </a:r>
            <a:r>
              <a:rPr lang="de-DE" sz="2100" b="1" i="1" dirty="0"/>
              <a:t>Veitsberg.</a:t>
            </a:r>
            <a:endParaRPr lang="de-DE" sz="2100" dirty="0"/>
          </a:p>
          <a:p>
            <a:endParaRPr lang="de-DE" sz="2100" dirty="0"/>
          </a:p>
          <a:p>
            <a:endParaRPr lang="de-DE" dirty="0"/>
          </a:p>
        </p:txBody>
      </p:sp>
    </p:spTree>
    <p:extLst>
      <p:ext uri="{BB962C8B-B14F-4D97-AF65-F5344CB8AC3E}">
        <p14:creationId xmlns:p14="http://schemas.microsoft.com/office/powerpoint/2010/main" val="308170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Svantevit</a:t>
            </a:r>
            <a:r>
              <a:rPr lang="de-DE" dirty="0"/>
              <a:t> – der Wotan der Slawen</a:t>
            </a:r>
          </a:p>
        </p:txBody>
      </p:sp>
      <p:pic>
        <p:nvPicPr>
          <p:cNvPr id="4" name="Inhaltsplatzhalter 3"/>
          <p:cNvPicPr>
            <a:picLocks noGrp="1"/>
          </p:cNvPicPr>
          <p:nvPr>
            <p:ph sz="quarter" idx="1"/>
          </p:nvPr>
        </p:nvPicPr>
        <p:blipFill>
          <a:blip r:embed="rId3" cstate="email">
            <a:extLst>
              <a:ext uri="{28A0092B-C50C-407E-A947-70E740481C1C}">
                <a14:useLocalDpi xmlns:a14="http://schemas.microsoft.com/office/drawing/2010/main" val="0"/>
              </a:ext>
            </a:extLst>
          </a:blip>
          <a:srcRect l="-446019" r="-446019"/>
          <a:stretch>
            <a:fillRect/>
          </a:stretch>
        </p:blipFill>
        <p:spPr>
          <a:xfrm>
            <a:off x="457201" y="1649095"/>
            <a:ext cx="8280400" cy="4602480"/>
          </a:xfrm>
          <a:prstGeom prst="rect">
            <a:avLst/>
          </a:prstGeom>
          <a:extLst>
            <a:ext uri="{FAA26D3D-D897-4be2-8F04-BA451C77F1D7}">
              <ma14:placeholderFlag xmlns:ma14="http://schemas.microsoft.com/office/mac/drawingml/2011/main" xmlns=""/>
            </a:ext>
          </a:extLst>
        </p:spPr>
      </p:pic>
      <p:sp>
        <p:nvSpPr>
          <p:cNvPr id="6" name="Rechteck 5"/>
          <p:cNvSpPr/>
          <p:nvPr/>
        </p:nvSpPr>
        <p:spPr>
          <a:xfrm>
            <a:off x="301752" y="1450260"/>
            <a:ext cx="3792728" cy="3970318"/>
          </a:xfrm>
          <a:prstGeom prst="rect">
            <a:avLst/>
          </a:prstGeom>
        </p:spPr>
        <p:txBody>
          <a:bodyPr wrap="square">
            <a:spAutoFit/>
          </a:bodyPr>
          <a:lstStyle/>
          <a:p>
            <a:r>
              <a:rPr lang="de-DE" dirty="0"/>
              <a:t>Der Name des Gottes bedeutet „heiliges Licht“ und setzt sich zusammen aus den wendischen Worten </a:t>
            </a:r>
            <a:r>
              <a:rPr lang="de-DE" b="1" i="1" dirty="0" err="1"/>
              <a:t>swante</a:t>
            </a:r>
            <a:r>
              <a:rPr lang="de-DE" dirty="0"/>
              <a:t> „heilig“ und </a:t>
            </a:r>
            <a:r>
              <a:rPr lang="de-DE" b="1" i="1" dirty="0" err="1"/>
              <a:t>wit</a:t>
            </a:r>
            <a:r>
              <a:rPr lang="de-DE" dirty="0"/>
              <a:t> „Licht“.  </a:t>
            </a:r>
          </a:p>
          <a:p>
            <a:r>
              <a:rPr lang="de-DE" dirty="0"/>
              <a:t> </a:t>
            </a:r>
          </a:p>
          <a:p>
            <a:r>
              <a:rPr lang="de-DE" i="1" dirty="0"/>
              <a:t>„</a:t>
            </a:r>
            <a:r>
              <a:rPr lang="de-DE" b="1" i="1" dirty="0" err="1"/>
              <a:t>Schwanto</a:t>
            </a:r>
            <a:r>
              <a:rPr lang="de-DE" i="1" dirty="0"/>
              <a:t> ist das altslawische Wort für heilig. Es hinterließ seine Namensspur in vielen Orten, in denen sich ein Heiligtum befand, also eine religiöse, den Göttern geweihte Stätte, deren es eine Menge gab.“</a:t>
            </a:r>
            <a:r>
              <a:rPr lang="de-DE" dirty="0"/>
              <a:t> </a:t>
            </a:r>
          </a:p>
          <a:p>
            <a:endParaRPr lang="de-DE" dirty="0"/>
          </a:p>
        </p:txBody>
      </p:sp>
      <p:sp>
        <p:nvSpPr>
          <p:cNvPr id="7" name="Rechteck 6"/>
          <p:cNvSpPr/>
          <p:nvPr/>
        </p:nvSpPr>
        <p:spPr>
          <a:xfrm>
            <a:off x="5821680" y="1477327"/>
            <a:ext cx="3159760" cy="1477328"/>
          </a:xfrm>
          <a:prstGeom prst="rect">
            <a:avLst/>
          </a:prstGeom>
        </p:spPr>
        <p:txBody>
          <a:bodyPr wrap="square">
            <a:spAutoFit/>
          </a:bodyPr>
          <a:lstStyle/>
          <a:p>
            <a:r>
              <a:rPr lang="de-DE" dirty="0" err="1"/>
              <a:t>Svantevit</a:t>
            </a:r>
            <a:r>
              <a:rPr lang="de-DE" dirty="0"/>
              <a:t> ist der Urheber der Welt und höchste Gott der westslawischen Stämme, dessen Hauptheiligtum sich auf der Insel Rügen befand.</a:t>
            </a:r>
            <a:r>
              <a:rPr lang="de-DE" baseline="30000" dirty="0"/>
              <a:t> </a:t>
            </a:r>
            <a:endParaRPr lang="de-DE" dirty="0"/>
          </a:p>
        </p:txBody>
      </p:sp>
      <p:sp>
        <p:nvSpPr>
          <p:cNvPr id="8" name="Rechteck 7"/>
          <p:cNvSpPr/>
          <p:nvPr/>
        </p:nvSpPr>
        <p:spPr>
          <a:xfrm>
            <a:off x="5821680" y="3552875"/>
            <a:ext cx="3088640" cy="646331"/>
          </a:xfrm>
          <a:prstGeom prst="rect">
            <a:avLst/>
          </a:prstGeom>
        </p:spPr>
        <p:txBody>
          <a:bodyPr wrap="square">
            <a:spAutoFit/>
          </a:bodyPr>
          <a:lstStyle/>
          <a:p>
            <a:r>
              <a:rPr lang="de-DE" dirty="0"/>
              <a:t>Der </a:t>
            </a:r>
            <a:r>
              <a:rPr lang="de-DE" b="1" i="1" dirty="0" err="1"/>
              <a:t>Schwanberg</a:t>
            </a:r>
            <a:r>
              <a:rPr lang="de-DE" dirty="0"/>
              <a:t> war der </a:t>
            </a:r>
            <a:r>
              <a:rPr lang="de-DE" b="1" i="1" dirty="0"/>
              <a:t>heilige Berg </a:t>
            </a:r>
            <a:r>
              <a:rPr lang="de-DE" dirty="0"/>
              <a:t>der Wenden. </a:t>
            </a:r>
          </a:p>
        </p:txBody>
      </p:sp>
    </p:spTree>
    <p:extLst>
      <p:ext uri="{BB962C8B-B14F-4D97-AF65-F5344CB8AC3E}">
        <p14:creationId xmlns:p14="http://schemas.microsoft.com/office/powerpoint/2010/main" val="243641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blinds(horizontal)">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linds(horizontal)">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blinds(horizontal)">
                                      <p:cBhvr>
                                        <p:cTn id="3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Cronus.thmx</Template>
  <TotalTime>0</TotalTime>
  <Words>6074</Words>
  <Application>Microsoft Office PowerPoint</Application>
  <PresentationFormat>Bildschirmpräsentation (4:3)</PresentationFormat>
  <Paragraphs>476</Paragraphs>
  <Slides>50</Slides>
  <Notes>31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50</vt:i4>
      </vt:variant>
    </vt:vector>
  </HeadingPairs>
  <TitlesOfParts>
    <vt:vector size="56" baseType="lpstr">
      <vt:lpstr>Calibri</vt:lpstr>
      <vt:lpstr>Cambria</vt:lpstr>
      <vt:lpstr>Georgia</vt:lpstr>
      <vt:lpstr>Wingdings</vt:lpstr>
      <vt:lpstr>Wingdings 2</vt:lpstr>
      <vt:lpstr>Cronus</vt:lpstr>
      <vt:lpstr>Neuses</vt:lpstr>
      <vt:lpstr>Neuses und ähnliche Ortsnamen</vt:lpstr>
      <vt:lpstr>Neuses – ein fränkischer Ortsname</vt:lpstr>
      <vt:lpstr>Neuses III</vt:lpstr>
      <vt:lpstr>Verbreitung der Slawen von 800 - 950 n.Chr.</vt:lpstr>
      <vt:lpstr>Slawen in Deutschlands fränkischen und sächsischen Gauen</vt:lpstr>
      <vt:lpstr>Slawen in Deutschlands fränkischen und sächsischen Gauen</vt:lpstr>
      <vt:lpstr>Sorben bzw. Wenden im heutigen Deutschland</vt:lpstr>
      <vt:lpstr>Slawische Wenden zwischen Main und Steigerwald</vt:lpstr>
      <vt:lpstr>Die Main-Regnitzwenden</vt:lpstr>
      <vt:lpstr>Wendenorte und Namen mit der slawischen Endung -itz</vt:lpstr>
      <vt:lpstr>Die Wendenmark und die Terra Sclavorum</vt:lpstr>
      <vt:lpstr>Die Ostgrenze des Frankenreichs gegen die Slawen im 8. Jahrhundert</vt:lpstr>
      <vt:lpstr>Neuses: der bisherige Stand der Forschung</vt:lpstr>
      <vt:lpstr>Neue, alte und andere Sitze?</vt:lpstr>
      <vt:lpstr>Ortsnamen mit „Sitz“ oder „Setz“</vt:lpstr>
      <vt:lpstr>Ortsnamen mit „Dorf“</vt:lpstr>
      <vt:lpstr>„Neusetz“ (Dettelbach) und „Neusitz“ (Rothenburg)</vt:lpstr>
      <vt:lpstr>Neuses und Neuses aufm berg 1750</vt:lpstr>
      <vt:lpstr>„Neuses“ historisch und im Dialekt</vt:lpstr>
      <vt:lpstr>Neisach am Berg</vt:lpstr>
      <vt:lpstr>Die „feuchte Niederung“ bzw. „Au“  </vt:lpstr>
      <vt:lpstr>Naisa und Neusig</vt:lpstr>
      <vt:lpstr>Neusach, Neisach und Neuses</vt:lpstr>
      <vt:lpstr>Obere und untere Neusach bei Geusfeld</vt:lpstr>
      <vt:lpstr>Neusach aus der Luft</vt:lpstr>
      <vt:lpstr>Neis und Neus</vt:lpstr>
      <vt:lpstr>Neuser Weg und Neuser Hochfeld</vt:lpstr>
      <vt:lpstr>Neuser Weg und Neuser Hochfeld</vt:lpstr>
      <vt:lpstr>Oberau und Unterau</vt:lpstr>
      <vt:lpstr>Neuses und Au an der Rodach bei Kronach</vt:lpstr>
      <vt:lpstr>Von Neuses abgeleitete Familiennamen </vt:lpstr>
      <vt:lpstr>Das steinreiche Neuses und seine wendischen Glatzen</vt:lpstr>
      <vt:lpstr>Ein schöner Glatzenfels</vt:lpstr>
      <vt:lpstr>Lietzen, Horn und Doll Berg</vt:lpstr>
      <vt:lpstr>Lang und Lange Läng I</vt:lpstr>
      <vt:lpstr>Lang und Lange Läng II</vt:lpstr>
      <vt:lpstr>Das „Leitfossil“ Lang/Läng</vt:lpstr>
      <vt:lpstr>Wendisches Neuses</vt:lpstr>
      <vt:lpstr>Wo holt der Pfarrer nur das Wasser?</vt:lpstr>
      <vt:lpstr> Nikolaus und Neuses</vt:lpstr>
      <vt:lpstr>Wendisch-fränkisches Neuses</vt:lpstr>
      <vt:lpstr>Wendisches Ansbach</vt:lpstr>
      <vt:lpstr>Wendisches Neuses</vt:lpstr>
      <vt:lpstr>Wendisches entlang des Mains</vt:lpstr>
      <vt:lpstr>Neuses vor 1300 Jahren und heute</vt:lpstr>
      <vt:lpstr>Wendisches Schernau</vt:lpstr>
      <vt:lpstr>Das fränkische Wendland</vt:lpstr>
      <vt:lpstr>Der Veitenberg, St. Veit und Svantevit</vt:lpstr>
      <vt:lpstr>Svantevit – der Wotan der Slawen</vt:lpstr>
    </vt:vector>
  </TitlesOfParts>
  <Company>LSH Steigerwald-Gymnasium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Neuses</dc:title>
  <dc:creator>Michael Steinbacher</dc:creator>
  <cp:lastModifiedBy>Steinbacher Michael</cp:lastModifiedBy>
  <cp:revision>157</cp:revision>
  <cp:lastPrinted>2019-03-24T08:40:15Z</cp:lastPrinted>
  <dcterms:created xsi:type="dcterms:W3CDTF">2016-12-11T13:33:34Z</dcterms:created>
  <dcterms:modified xsi:type="dcterms:W3CDTF">2024-04-04T13:06:07Z</dcterms:modified>
</cp:coreProperties>
</file>